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74" r:id="rId3"/>
    <p:sldId id="283" r:id="rId4"/>
    <p:sldId id="268" r:id="rId5"/>
    <p:sldId id="282" r:id="rId6"/>
    <p:sldId id="258" r:id="rId7"/>
    <p:sldId id="259" r:id="rId8"/>
    <p:sldId id="269" r:id="rId9"/>
    <p:sldId id="277" r:id="rId10"/>
    <p:sldId id="261" r:id="rId11"/>
    <p:sldId id="276" r:id="rId12"/>
    <p:sldId id="275" r:id="rId13"/>
    <p:sldId id="263" r:id="rId14"/>
    <p:sldId id="273" r:id="rId15"/>
    <p:sldId id="265" r:id="rId16"/>
    <p:sldId id="270" r:id="rId17"/>
    <p:sldId id="257" r:id="rId18"/>
    <p:sldId id="271" r:id="rId19"/>
    <p:sldId id="278" r:id="rId20"/>
    <p:sldId id="279" r:id="rId21"/>
  </p:sldIdLst>
  <p:sldSz cx="14630400" cy="8229600"/>
  <p:notesSz cx="8229600" cy="14630400"/>
  <p:embeddedFontLst>
    <p:embeddedFont>
      <p:font typeface="Bitter Medium"/>
      <p:regular r:id="rId23"/>
    </p:embeddedFont>
    <p:embeddedFont>
      <p:font typeface="Cambria Math" panose="02040503050406030204" pitchFamily="18" charset="0"/>
      <p:regular r:id="rId24"/>
    </p:embeddedFont>
    <p:embeddedFont>
      <p:font typeface="Open Sans" panose="02000000000000000000" pitchFamily="2" charset="0"/>
      <p:regular r:id="rId25"/>
      <p:bold r:id="rId26"/>
      <p:italic r:id="rId27"/>
      <p:boldItalic r:id="rId28"/>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F42"/>
    <a:srgbClr val="FEF7E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1" d="100"/>
          <a:sy n="101" d="100"/>
        </p:scale>
        <p:origin x="47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3.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2.fntdata"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1.fntdata" /><Relationship Id="rId28" Type="http://schemas.openxmlformats.org/officeDocument/2006/relationships/font" Target="fonts/font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notesMaster" Target="notesMasters/notesMaster1.xml" /><Relationship Id="rId27" Type="http://schemas.openxmlformats.org/officeDocument/2006/relationships/font" Target="fonts/font5.fntdata"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4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27489-B9A9-7E4F-BEFB-360D4C647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E3C65-FAEB-6D06-322D-C7F555208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83D6A-F56C-E3DC-63FB-0AFF2B3C72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75DCA2-65A5-EDF1-DAA8-AE62B3B02DEF}"/>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4965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4.xml" /><Relationship Id="rId4" Type="http://schemas.openxmlformats.org/officeDocument/2006/relationships/image" Target="../media/image18.png" /></Relationships>
</file>

<file path=ppt/slides/_rels/slide1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7.xml" /><Relationship Id="rId1" Type="http://schemas.openxmlformats.org/officeDocument/2006/relationships/slideLayout" Target="../slideLayouts/slideLayout9.xml" /><Relationship Id="rId6" Type="http://schemas.openxmlformats.org/officeDocument/2006/relationships/image" Target="../media/image24.png" /><Relationship Id="rId5" Type="http://schemas.openxmlformats.org/officeDocument/2006/relationships/image" Target="../media/image23.png" /><Relationship Id="rId4" Type="http://schemas.openxmlformats.org/officeDocument/2006/relationships/image" Target="../media/image22.png" /></Relationships>
</file>

<file path=ppt/slides/_rels/slide14.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9.xml"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1.xml" /><Relationship Id="rId1" Type="http://schemas.openxmlformats.org/officeDocument/2006/relationships/slideLayout" Target="../slideLayouts/slideLayout3.xml" /><Relationship Id="rId6" Type="http://schemas.openxmlformats.org/officeDocument/2006/relationships/image" Target="../media/image30.jpeg" /><Relationship Id="rId5" Type="http://schemas.openxmlformats.org/officeDocument/2006/relationships/image" Target="../media/image29.png" /><Relationship Id="rId4" Type="http://schemas.openxmlformats.org/officeDocument/2006/relationships/image" Target="../media/image28.png" /></Relationships>
</file>

<file path=ppt/slides/_rels/slide18.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4.jp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34.svg" /><Relationship Id="rId2" Type="http://schemas.openxmlformats.org/officeDocument/2006/relationships/image" Target="../media/image33.png" /><Relationship Id="rId1" Type="http://schemas.openxmlformats.org/officeDocument/2006/relationships/slideLayout" Target="../slideLayouts/slideLayout2.xml" /><Relationship Id="rId4" Type="http://schemas.openxmlformats.org/officeDocument/2006/relationships/hyperlink" Target="https://svgsilh.com/image/1044294.html" TargetMode="External" /></Relationships>
</file>

<file path=ppt/slides/_rels/slide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7.pn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4.xml" /><Relationship Id="rId5" Type="http://schemas.openxmlformats.org/officeDocument/2006/relationships/image" Target="../media/image12.pn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022" y="2822657"/>
            <a:ext cx="75564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Detecting Citation Anomalies in Hyperbolic Space with the Poincaré Ball Model</a:t>
            </a:r>
            <a:endParaRPr lang="en-US" sz="4450" dirty="0"/>
          </a:p>
        </p:txBody>
      </p:sp>
      <p:sp>
        <p:nvSpPr>
          <p:cNvPr id="4" name="Rectangle 3">
            <a:extLst>
              <a:ext uri="{FF2B5EF4-FFF2-40B4-BE49-F238E27FC236}">
                <a16:creationId xmlns:a16="http://schemas.microsoft.com/office/drawing/2014/main" id="{FFC9986B-1E10-6B81-4D1A-68F5DC9ED635}"/>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4">
            <a:extLst>
              <a:ext uri="{FF2B5EF4-FFF2-40B4-BE49-F238E27FC236}">
                <a16:creationId xmlns:a16="http://schemas.microsoft.com/office/drawing/2014/main" id="{D3A48324-3B05-E5EA-5515-E3340341D689}"/>
              </a:ext>
            </a:extLst>
          </p:cNvPr>
          <p:cNvSpPr txBox="1"/>
          <p:nvPr/>
        </p:nvSpPr>
        <p:spPr>
          <a:xfrm>
            <a:off x="6152022" y="5084646"/>
            <a:ext cx="8268063" cy="3600986"/>
          </a:xfrm>
          <a:prstGeom prst="rect">
            <a:avLst/>
          </a:prstGeom>
          <a:noFill/>
        </p:spPr>
        <p:txBody>
          <a:bodyPr wrap="square" rtlCol="0">
            <a:spAutoFit/>
          </a:bodyPr>
          <a:lstStyle/>
          <a:p>
            <a:r>
              <a:rPr lang="en-US" sz="2400" dirty="0">
                <a:latin typeface="Bitter Medium" panose="020B0604020202020204" charset="0"/>
              </a:rPr>
              <a:t>Tomer Ben Lolo 318318987</a:t>
            </a:r>
          </a:p>
          <a:p>
            <a:endParaRPr lang="en-US" sz="2400" dirty="0">
              <a:latin typeface="Bitter Medium" panose="020B0604020202020204" charset="0"/>
            </a:endParaRPr>
          </a:p>
          <a:p>
            <a:r>
              <a:rPr lang="en-US" sz="2400" dirty="0">
                <a:latin typeface="Bitter Medium" panose="020B0604020202020204" charset="0"/>
              </a:rPr>
              <a:t>Yotam Gilad 315819599</a:t>
            </a:r>
          </a:p>
          <a:p>
            <a:endParaRPr lang="en-US" sz="2400" dirty="0">
              <a:latin typeface="Bitter Medium" panose="020B0604020202020204" charset="0"/>
            </a:endParaRPr>
          </a:p>
          <a:p>
            <a:r>
              <a:rPr lang="en-US" sz="2400" dirty="0">
                <a:latin typeface="Bitter Medium" panose="020B0604020202020204" charset="0"/>
              </a:rPr>
              <a:t>Project number 25-1-R-3</a:t>
            </a:r>
          </a:p>
          <a:p>
            <a:endParaRPr lang="en-US" sz="2400" dirty="0">
              <a:latin typeface="Bitter Medium" panose="020B0604020202020204" charset="0"/>
            </a:endParaRPr>
          </a:p>
          <a:p>
            <a:r>
              <a:rPr lang="en-US" sz="2400" dirty="0">
                <a:latin typeface="Bitter Medium" panose="020B0604020202020204" charset="0"/>
              </a:rPr>
              <a:t>Supervisor:</a:t>
            </a:r>
          </a:p>
          <a:p>
            <a:r>
              <a:rPr lang="en-US" sz="2400" dirty="0">
                <a:latin typeface="Bitter Medium" panose="020B0604020202020204" charset="0"/>
              </a:rPr>
              <a:t>Dvora Toledano-Kitai</a:t>
            </a:r>
          </a:p>
          <a:p>
            <a:endParaRPr lang="en-US" dirty="0">
              <a:latin typeface="Bitter Medium" panose="020B0604020202020204" charset="0"/>
            </a:endParaRPr>
          </a:p>
          <a:p>
            <a:endParaRPr lang="en-IL" dirty="0">
              <a:latin typeface="Bitter Medium" panose="020B0604020202020204" charset="0"/>
            </a:endParaRPr>
          </a:p>
        </p:txBody>
      </p:sp>
      <p:pic>
        <p:nvPicPr>
          <p:cNvPr id="6" name="תמונה 4" descr="תמונה שמכילה גופן, גרפיקה, טקסט, עיצוב גרפי&#10;&#10;התיאור נוצר באופן אוטומטי">
            <a:extLst>
              <a:ext uri="{FF2B5EF4-FFF2-40B4-BE49-F238E27FC236}">
                <a16:creationId xmlns:a16="http://schemas.microsoft.com/office/drawing/2014/main" id="{57E1919C-9956-0F21-1CD1-70475E7168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915" y="1502311"/>
            <a:ext cx="5569863" cy="13203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 0"/>
          <p:cNvSpPr/>
          <p:nvPr/>
        </p:nvSpPr>
        <p:spPr>
          <a:xfrm>
            <a:off x="1525195" y="5558998"/>
            <a:ext cx="11057692" cy="708779"/>
          </a:xfrm>
          <a:prstGeom prst="rect">
            <a:avLst/>
          </a:prstGeom>
          <a:noFill/>
          <a:ln/>
        </p:spPr>
        <p:txBody>
          <a:bodyPr wrap="none" lIns="0" tIns="0" rIns="0" bIns="0" rtlCol="0" anchor="t"/>
          <a:lstStyle/>
          <a:p>
            <a:pPr marL="0" indent="0" algn="ctr">
              <a:lnSpc>
                <a:spcPts val="5550"/>
              </a:lnSpc>
              <a:buNone/>
            </a:pPr>
            <a:r>
              <a:rPr lang="en-US" sz="4400" b="1" kern="0" spc="-134" dirty="0">
                <a:solidFill>
                  <a:srgbClr val="2C3F42"/>
                </a:solidFill>
                <a:latin typeface="Bitter Medium" pitchFamily="34" charset="0"/>
                <a:ea typeface="Bitter Medium" pitchFamily="34" charset="-122"/>
                <a:cs typeface="Bitter Medium" pitchFamily="34" charset="-120"/>
              </a:rPr>
              <a:t>Proposed Framework for Our Model</a:t>
            </a:r>
            <a:endParaRPr lang="en-US" sz="4400" b="1" dirty="0">
              <a:solidFill>
                <a:srgbClr val="2C3F42"/>
              </a:solidFill>
            </a:endParaRPr>
          </a:p>
        </p:txBody>
      </p:sp>
      <p:sp>
        <p:nvSpPr>
          <p:cNvPr id="4" name="Shape 1"/>
          <p:cNvSpPr/>
          <p:nvPr/>
        </p:nvSpPr>
        <p:spPr>
          <a:xfrm>
            <a:off x="878739" y="7278874"/>
            <a:ext cx="13042821" cy="30480"/>
          </a:xfrm>
          <a:prstGeom prst="roundRect">
            <a:avLst>
              <a:gd name="adj" fmla="val 312558"/>
            </a:avLst>
          </a:prstGeom>
          <a:solidFill>
            <a:srgbClr val="E2C8B5"/>
          </a:solidFill>
          <a:ln/>
        </p:spPr>
        <p:txBody>
          <a:bodyPr/>
          <a:lstStyle/>
          <a:p>
            <a:endParaRPr lang="en-IL"/>
          </a:p>
        </p:txBody>
      </p:sp>
      <p:sp>
        <p:nvSpPr>
          <p:cNvPr id="6" name="Shape 3"/>
          <p:cNvSpPr/>
          <p:nvPr/>
        </p:nvSpPr>
        <p:spPr>
          <a:xfrm>
            <a:off x="2501567" y="6725633"/>
            <a:ext cx="510302" cy="510302"/>
          </a:xfrm>
          <a:prstGeom prst="roundRect">
            <a:avLst>
              <a:gd name="adj" fmla="val 18669"/>
            </a:avLst>
          </a:prstGeom>
          <a:solidFill>
            <a:srgbClr val="FCE2CF"/>
          </a:solidFill>
          <a:ln w="7620">
            <a:solidFill>
              <a:srgbClr val="E2C8B5"/>
            </a:solidFill>
            <a:prstDash val="solid"/>
          </a:ln>
        </p:spPr>
        <p:txBody>
          <a:bodyPr/>
          <a:lstStyle/>
          <a:p>
            <a:endParaRPr lang="en-IL"/>
          </a:p>
        </p:txBody>
      </p:sp>
      <p:sp>
        <p:nvSpPr>
          <p:cNvPr id="7" name="Text 4"/>
          <p:cNvSpPr/>
          <p:nvPr/>
        </p:nvSpPr>
        <p:spPr>
          <a:xfrm>
            <a:off x="2668250" y="6796935"/>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8" name="Text 5"/>
          <p:cNvSpPr/>
          <p:nvPr/>
        </p:nvSpPr>
        <p:spPr>
          <a:xfrm>
            <a:off x="-177939" y="6364467"/>
            <a:ext cx="5954316" cy="362903"/>
          </a:xfrm>
          <a:prstGeom prst="rect">
            <a:avLst/>
          </a:prstGeom>
          <a:noFill/>
          <a:ln/>
        </p:spPr>
        <p:txBody>
          <a:bodyPr wrap="none" lIns="0" tIns="0" rIns="0" bIns="0" rtlCol="0" anchor="t"/>
          <a:lstStyle/>
          <a:p>
            <a:pPr marL="0" indent="0" algn="ctr">
              <a:lnSpc>
                <a:spcPts val="2850"/>
              </a:lnSpc>
              <a:buNone/>
            </a:pPr>
            <a:r>
              <a:rPr lang="en-US" sz="2400" b="1" kern="0" spc="-36" dirty="0">
                <a:solidFill>
                  <a:srgbClr val="2B2E3C"/>
                </a:solidFill>
                <a:latin typeface="Bitter Medium" panose="020B0604020202020204" charset="0"/>
                <a:ea typeface="Open Sans" pitchFamily="34" charset="-122"/>
                <a:cs typeface="Open Sans" pitchFamily="34" charset="-120"/>
              </a:rPr>
              <a:t>Hyperbolic Structural Attention(HSA)</a:t>
            </a:r>
            <a:endParaRPr lang="en-US" sz="2400" b="1" dirty="0">
              <a:solidFill>
                <a:srgbClr val="FF0000"/>
              </a:solidFill>
              <a:latin typeface="Bitter Medium" panose="020B0604020202020204" charset="0"/>
            </a:endParaRPr>
          </a:p>
        </p:txBody>
      </p:sp>
      <p:sp>
        <p:nvSpPr>
          <p:cNvPr id="10" name="Shape 7"/>
          <p:cNvSpPr/>
          <p:nvPr/>
        </p:nvSpPr>
        <p:spPr>
          <a:xfrm>
            <a:off x="6804779" y="7333848"/>
            <a:ext cx="510302" cy="510302"/>
          </a:xfrm>
          <a:prstGeom prst="roundRect">
            <a:avLst>
              <a:gd name="adj" fmla="val 18669"/>
            </a:avLst>
          </a:prstGeom>
          <a:solidFill>
            <a:srgbClr val="FCE2CF"/>
          </a:solidFill>
          <a:ln w="7620">
            <a:solidFill>
              <a:srgbClr val="E2C8B5"/>
            </a:solidFill>
            <a:prstDash val="solid"/>
          </a:ln>
        </p:spPr>
        <p:txBody>
          <a:bodyPr/>
          <a:lstStyle/>
          <a:p>
            <a:endParaRPr lang="en-IL"/>
          </a:p>
        </p:txBody>
      </p:sp>
      <p:sp>
        <p:nvSpPr>
          <p:cNvPr id="11" name="Text 8"/>
          <p:cNvSpPr/>
          <p:nvPr/>
        </p:nvSpPr>
        <p:spPr>
          <a:xfrm>
            <a:off x="6965578" y="7394332"/>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2" name="Text 9"/>
          <p:cNvSpPr/>
          <p:nvPr/>
        </p:nvSpPr>
        <p:spPr>
          <a:xfrm>
            <a:off x="4130355" y="7819592"/>
            <a:ext cx="5954435" cy="362903"/>
          </a:xfrm>
          <a:prstGeom prst="rect">
            <a:avLst/>
          </a:prstGeom>
          <a:noFill/>
          <a:ln/>
        </p:spPr>
        <p:txBody>
          <a:bodyPr wrap="none" lIns="0" tIns="0" rIns="0" bIns="0" rtlCol="0" anchor="t"/>
          <a:lstStyle/>
          <a:p>
            <a:pPr marL="0" indent="0" algn="ctr">
              <a:lnSpc>
                <a:spcPts val="2850"/>
              </a:lnSpc>
              <a:buNone/>
            </a:pPr>
            <a:r>
              <a:rPr lang="en-US" sz="2400" b="1" kern="0" spc="-36" dirty="0">
                <a:solidFill>
                  <a:srgbClr val="2C3F42"/>
                </a:solidFill>
                <a:latin typeface="Bitter Medium" panose="020B0604020202020204" charset="0"/>
                <a:ea typeface="Open Sans" pitchFamily="34" charset="-122"/>
                <a:cs typeface="Open Sans" pitchFamily="34" charset="-120"/>
              </a:rPr>
              <a:t>Position Embedding</a:t>
            </a:r>
            <a:endParaRPr lang="en-US" sz="2400" b="1" dirty="0">
              <a:solidFill>
                <a:srgbClr val="2C3F42"/>
              </a:solidFill>
              <a:latin typeface="Bitter Medium" panose="020B0604020202020204" charset="0"/>
            </a:endParaRPr>
          </a:p>
        </p:txBody>
      </p:sp>
      <p:sp>
        <p:nvSpPr>
          <p:cNvPr id="14" name="Shape 11"/>
          <p:cNvSpPr/>
          <p:nvPr/>
        </p:nvSpPr>
        <p:spPr>
          <a:xfrm>
            <a:off x="10872430" y="6706928"/>
            <a:ext cx="510302" cy="510302"/>
          </a:xfrm>
          <a:prstGeom prst="roundRect">
            <a:avLst>
              <a:gd name="adj" fmla="val 18669"/>
            </a:avLst>
          </a:prstGeom>
          <a:solidFill>
            <a:srgbClr val="FCE2CF"/>
          </a:solidFill>
          <a:ln w="7620">
            <a:solidFill>
              <a:srgbClr val="E2C8B5"/>
            </a:solidFill>
            <a:prstDash val="solid"/>
          </a:ln>
        </p:spPr>
        <p:txBody>
          <a:bodyPr/>
          <a:lstStyle/>
          <a:p>
            <a:endParaRPr lang="en-IL"/>
          </a:p>
        </p:txBody>
      </p:sp>
      <p:sp>
        <p:nvSpPr>
          <p:cNvPr id="15" name="Text 12"/>
          <p:cNvSpPr/>
          <p:nvPr/>
        </p:nvSpPr>
        <p:spPr>
          <a:xfrm>
            <a:off x="11035367" y="6768636"/>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6" name="Text 13"/>
          <p:cNvSpPr/>
          <p:nvPr/>
        </p:nvSpPr>
        <p:spPr>
          <a:xfrm>
            <a:off x="8150363" y="6311433"/>
            <a:ext cx="5954435" cy="362903"/>
          </a:xfrm>
          <a:prstGeom prst="rect">
            <a:avLst/>
          </a:prstGeom>
          <a:noFill/>
          <a:ln/>
        </p:spPr>
        <p:txBody>
          <a:bodyPr wrap="none" lIns="0" tIns="0" rIns="0" bIns="0" rtlCol="0" anchor="t"/>
          <a:lstStyle/>
          <a:p>
            <a:pPr marL="0" indent="0" algn="ctr">
              <a:lnSpc>
                <a:spcPts val="2850"/>
              </a:lnSpc>
              <a:buNone/>
            </a:pPr>
            <a:r>
              <a:rPr lang="en-US" sz="2400" kern="0" spc="-36" dirty="0">
                <a:solidFill>
                  <a:srgbClr val="2C3F42"/>
                </a:solidFill>
                <a:latin typeface="Bitter Medium" panose="020B0604020202020204" charset="0"/>
                <a:ea typeface="Open Sans" pitchFamily="34" charset="-122"/>
                <a:cs typeface="Open Sans" pitchFamily="34" charset="-120"/>
              </a:rPr>
              <a:t>Anomaly Detection </a:t>
            </a:r>
            <a:endParaRPr lang="en-US" sz="2400" dirty="0">
              <a:solidFill>
                <a:srgbClr val="2C3F42"/>
              </a:solidFill>
              <a:latin typeface="Bitter Medium" panose="020B0604020202020204" charset="0"/>
            </a:endParaRPr>
          </a:p>
        </p:txBody>
      </p:sp>
      <p:sp>
        <p:nvSpPr>
          <p:cNvPr id="17" name="Rectangle 16">
            <a:extLst>
              <a:ext uri="{FF2B5EF4-FFF2-40B4-BE49-F238E27FC236}">
                <a16:creationId xmlns:a16="http://schemas.microsoft.com/office/drawing/2014/main" id="{5E0D5081-EFEF-E0B7-839E-E3F62E6E417A}"/>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3" name="Picture 12">
            <a:extLst>
              <a:ext uri="{FF2B5EF4-FFF2-40B4-BE49-F238E27FC236}">
                <a16:creationId xmlns:a16="http://schemas.microsoft.com/office/drawing/2014/main" id="{6C8FAB5E-9CBA-B422-9E6E-0BD4781CB9C4}"/>
              </a:ext>
            </a:extLst>
          </p:cNvPr>
          <p:cNvPicPr>
            <a:picLocks noChangeAspect="1"/>
          </p:cNvPicPr>
          <p:nvPr/>
        </p:nvPicPr>
        <p:blipFill>
          <a:blip r:embed="rId3"/>
          <a:stretch>
            <a:fillRect/>
          </a:stretch>
        </p:blipFill>
        <p:spPr>
          <a:xfrm>
            <a:off x="982413" y="119134"/>
            <a:ext cx="11501791" cy="54398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F3757-0BF7-6871-9B5C-01E7B450561F}"/>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תיבת טקסט 3">
            <a:extLst>
              <a:ext uri="{FF2B5EF4-FFF2-40B4-BE49-F238E27FC236}">
                <a16:creationId xmlns:a16="http://schemas.microsoft.com/office/drawing/2014/main" id="{614CDED6-3263-58D4-F8A6-02D2F820A5C5}"/>
              </a:ext>
            </a:extLst>
          </p:cNvPr>
          <p:cNvSpPr txBox="1"/>
          <p:nvPr/>
        </p:nvSpPr>
        <p:spPr>
          <a:xfrm>
            <a:off x="138604" y="235835"/>
            <a:ext cx="9522084" cy="707886"/>
          </a:xfrm>
          <a:prstGeom prst="rect">
            <a:avLst/>
          </a:prstGeom>
          <a:noFill/>
        </p:spPr>
        <p:txBody>
          <a:bodyPr wrap="square" rtlCol="1">
            <a:spAutoFit/>
          </a:bodyPr>
          <a:lstStyle/>
          <a:p>
            <a:r>
              <a:rPr lang="en-US" sz="4000" b="1" dirty="0">
                <a:solidFill>
                  <a:srgbClr val="2C3F42"/>
                </a:solidFill>
                <a:latin typeface="Bitter Medium" panose="020B0604020202020204" charset="0"/>
              </a:rPr>
              <a:t>Exponential and Logarithmic Mapping </a:t>
            </a:r>
            <a:endParaRPr lang="he-IL" sz="4000" b="1" dirty="0">
              <a:solidFill>
                <a:srgbClr val="2C3F42"/>
              </a:solidFill>
              <a:latin typeface="Bitter Medium" panose="020B0604020202020204" charset="0"/>
            </a:endParaRPr>
          </a:p>
        </p:txBody>
      </p:sp>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ED802D9D-AC9C-841F-9F4D-E4FD0B45424A}"/>
                  </a:ext>
                </a:extLst>
              </p:cNvPr>
              <p:cNvSpPr txBox="1"/>
              <p:nvPr/>
            </p:nvSpPr>
            <p:spPr>
              <a:xfrm>
                <a:off x="204006" y="1051459"/>
                <a:ext cx="4695640" cy="4503412"/>
              </a:xfrm>
              <a:prstGeom prst="rect">
                <a:avLst/>
              </a:prstGeom>
              <a:noFill/>
              <a:ln>
                <a:solidFill>
                  <a:srgbClr val="2C3F42"/>
                </a:solidFill>
              </a:ln>
            </p:spPr>
            <p:txBody>
              <a:bodyPr wrap="square" rtlCol="1">
                <a:spAutoFit/>
              </a:bodyPr>
              <a:lstStyle/>
              <a:p>
                <a:r>
                  <a:rPr lang="en-US" sz="2400" b="1" dirty="0">
                    <a:latin typeface="Bitter Medium" panose="020B0604020202020204" charset="0"/>
                  </a:rPr>
                  <a:t>The Exponential Mapping </a:t>
                </a:r>
                <a:r>
                  <a:rPr lang="en-US" sz="2400" dirty="0">
                    <a:latin typeface="Bitter Medium" panose="020B0604020202020204" charset="0"/>
                  </a:rPr>
                  <a:t>Enable to project vector from Euclidean space to Hyperbolic space.</a:t>
                </a:r>
              </a:p>
              <a:p>
                <a:endParaRPr lang="en-US" sz="2400" dirty="0">
                  <a:latin typeface="Bitter Medium" panose="020B0604020202020204" charset="0"/>
                </a:endParaRPr>
              </a:p>
              <a:p>
                <a:r>
                  <a:rPr lang="en-US" sz="2400" dirty="0">
                    <a:latin typeface="Bitter Medium" panose="020B0604020202020204" charset="0"/>
                  </a:rPr>
                  <a:t>For this model we use the case </a:t>
                </a:r>
              </a:p>
              <a:p>
                <a:pPr algn="ctr"/>
                <a:r>
                  <a:rPr lang="en-US" sz="2400" b="0" dirty="0">
                    <a:latin typeface="Bitter Medium" panose="020B0604020202020204" charset="0"/>
                  </a:rPr>
                  <a:t>x</a:t>
                </a:r>
                <a14:m>
                  <m:oMath xmlns:m="http://schemas.openxmlformats.org/officeDocument/2006/math">
                    <m:r>
                      <a:rPr lang="en-US" sz="2400" b="0" i="1" smtClean="0">
                        <a:latin typeface="Cambria Math" panose="02040503050406030204" pitchFamily="18" charset="0"/>
                      </a:rPr>
                      <m:t>′</m:t>
                    </m:r>
                    <m:r>
                      <a:rPr lang="en-US" sz="2400" i="1" smtClean="0">
                        <a:latin typeface="Cambria Math" panose="02040503050406030204" pitchFamily="18" charset="0"/>
                      </a:rPr>
                      <m:t>=</m:t>
                    </m:r>
                    <m:r>
                      <a:rPr lang="en-US" sz="2400" b="0" i="1" smtClean="0">
                        <a:latin typeface="Cambria Math" panose="02040503050406030204" pitchFamily="18" charset="0"/>
                      </a:rPr>
                      <m:t>0</m:t>
                    </m:r>
                  </m:oMath>
                </a14:m>
                <a:endParaRPr lang="en-US" sz="2400" dirty="0">
                  <a:latin typeface="Bitter Medium" panose="020B0604020202020204" charset="0"/>
                </a:endParaRPr>
              </a:p>
              <a:p>
                <a:r>
                  <a:rPr lang="en-US" sz="2400" dirty="0">
                    <a:latin typeface="Bitter Medium" panose="020B0604020202020204" charset="0"/>
                  </a:rPr>
                  <a:t>the formula for the exponential mapping function is:</a:t>
                </a:r>
              </a:p>
              <a:p>
                <a:endParaRPr lang="en-US" sz="2400" dirty="0">
                  <a:latin typeface="Bitter Medium" panose="020B0604020202020204" charset="0"/>
                </a:endParaRPr>
              </a:p>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𝑒𝑥𝑝</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𝑐</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tanh</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𝑐</m:t>
                        </m:r>
                      </m:e>
                    </m:rad>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𝑐</m:t>
                            </m:r>
                          </m:e>
                        </m:rad>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𝑎</m:t>
                                </m:r>
                              </m:e>
                            </m:d>
                          </m:e>
                        </m:d>
                      </m:den>
                    </m:f>
                  </m:oMath>
                </a14:m>
                <a:r>
                  <a:rPr lang="en-US" sz="2400" dirty="0">
                    <a:latin typeface="Bitter Medium" panose="020B0604020202020204" charset="0"/>
                  </a:rPr>
                  <a:t>)</a:t>
                </a:r>
              </a:p>
              <a:p>
                <a:endParaRPr lang="en-US" sz="1000" dirty="0">
                  <a:latin typeface="Bitter Medium" panose="020B0604020202020204" charset="0"/>
                </a:endParaRPr>
              </a:p>
            </p:txBody>
          </p:sp>
        </mc:Choice>
        <mc:Fallback xmlns="">
          <p:sp>
            <p:nvSpPr>
              <p:cNvPr id="5" name="תיבת טקסט 4">
                <a:extLst>
                  <a:ext uri="{FF2B5EF4-FFF2-40B4-BE49-F238E27FC236}">
                    <a16:creationId xmlns:a16="http://schemas.microsoft.com/office/drawing/2014/main" id="{ED802D9D-AC9C-841F-9F4D-E4FD0B45424A}"/>
                  </a:ext>
                </a:extLst>
              </p:cNvPr>
              <p:cNvSpPr txBox="1">
                <a:spLocks noRot="1" noChangeAspect="1" noMove="1" noResize="1" noEditPoints="1" noAdjustHandles="1" noChangeArrowheads="1" noChangeShapeType="1" noTextEdit="1"/>
              </p:cNvSpPr>
              <p:nvPr/>
            </p:nvSpPr>
            <p:spPr>
              <a:xfrm>
                <a:off x="204006" y="1051459"/>
                <a:ext cx="4695640" cy="4503412"/>
              </a:xfrm>
              <a:prstGeom prst="rect">
                <a:avLst/>
              </a:prstGeom>
              <a:blipFill>
                <a:blip r:embed="rId2"/>
                <a:stretch>
                  <a:fillRect l="-1811" t="-945" r="-1552"/>
                </a:stretch>
              </a:blipFill>
              <a:ln>
                <a:solidFill>
                  <a:srgbClr val="2C3F42"/>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A4804C36-58FC-4F99-8B39-849C8C9B9AB5}"/>
                  </a:ext>
                </a:extLst>
              </p:cNvPr>
              <p:cNvSpPr txBox="1"/>
              <p:nvPr/>
            </p:nvSpPr>
            <p:spPr>
              <a:xfrm>
                <a:off x="4992558" y="1051459"/>
                <a:ext cx="4911815" cy="4548617"/>
              </a:xfrm>
              <a:prstGeom prst="rect">
                <a:avLst/>
              </a:prstGeom>
              <a:noFill/>
              <a:ln>
                <a:solidFill>
                  <a:srgbClr val="2C3F42"/>
                </a:solidFill>
              </a:ln>
            </p:spPr>
            <p:txBody>
              <a:bodyPr wrap="square" rtlCol="1">
                <a:spAutoFit/>
              </a:bodyPr>
              <a:lstStyle/>
              <a:p>
                <a:r>
                  <a:rPr lang="en-US" sz="2400" b="1" dirty="0">
                    <a:latin typeface="Bitter Medium" panose="020B0604020202020204" charset="0"/>
                  </a:rPr>
                  <a:t>The Logarithmic Mapping </a:t>
                </a:r>
              </a:p>
              <a:p>
                <a:r>
                  <a:rPr lang="en-US" sz="2400" dirty="0">
                    <a:latin typeface="Bitter Medium" panose="020B0604020202020204" charset="0"/>
                  </a:rPr>
                  <a:t>Enable to project vector from  Hyperbolic Space to Euclidean space</a:t>
                </a:r>
              </a:p>
              <a:p>
                <a:endParaRPr lang="en-US" sz="2400" dirty="0">
                  <a:latin typeface="Bitter Medium" panose="020B0604020202020204" charset="0"/>
                </a:endParaRPr>
              </a:p>
              <a:p>
                <a:r>
                  <a:rPr lang="en-US" sz="2400" dirty="0">
                    <a:latin typeface="Bitter Medium" panose="020B0604020202020204" charset="0"/>
                  </a:rPr>
                  <a:t>For this model we use the case </a:t>
                </a:r>
              </a:p>
              <a:p>
                <a:pPr algn="ctr"/>
                <a:r>
                  <a:rPr lang="en-US" sz="2400" b="0" dirty="0">
                    <a:latin typeface="Bitter Medium" panose="020B0604020202020204" charset="0"/>
                  </a:rPr>
                  <a:t>x</a:t>
                </a:r>
                <a14:m>
                  <m:oMath xmlns:m="http://schemas.openxmlformats.org/officeDocument/2006/math">
                    <m:r>
                      <a:rPr lang="en-US" sz="2400" b="0" i="1" smtClean="0">
                        <a:latin typeface="Cambria Math" panose="02040503050406030204" pitchFamily="18" charset="0"/>
                      </a:rPr>
                      <m:t>′</m:t>
                    </m:r>
                    <m:r>
                      <a:rPr lang="en-US" sz="2400" i="1" smtClean="0">
                        <a:latin typeface="Cambria Math" panose="02040503050406030204" pitchFamily="18" charset="0"/>
                      </a:rPr>
                      <m:t>=</m:t>
                    </m:r>
                    <m:r>
                      <a:rPr lang="en-US" sz="2400" b="0" i="1" smtClean="0">
                        <a:latin typeface="Cambria Math" panose="02040503050406030204" pitchFamily="18" charset="0"/>
                      </a:rPr>
                      <m:t>0</m:t>
                    </m:r>
                  </m:oMath>
                </a14:m>
                <a:endParaRPr lang="en-US" sz="2400" dirty="0">
                  <a:latin typeface="Bitter Medium" panose="020B0604020202020204" charset="0"/>
                </a:endParaRPr>
              </a:p>
              <a:p>
                <a:r>
                  <a:rPr lang="en-US" sz="2400" dirty="0">
                    <a:latin typeface="Bitter Medium" panose="020B0604020202020204" charset="0"/>
                  </a:rPr>
                  <a:t>the formula for the logarithmic mapping function is:</a:t>
                </a:r>
              </a:p>
              <a:p>
                <a:endParaRPr lang="en-US" sz="1400" dirty="0">
                  <a:latin typeface="Bitter Medium" panose="020B0604020202020204" charset="0"/>
                </a:endParaRPr>
              </a:p>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𝑙𝑜𝑔</m:t>
                          </m:r>
                        </m:e>
                        <m:sub>
                          <m:r>
                            <a:rPr lang="en-US" sz="2400" i="1">
                              <a:latin typeface="Cambria Math" panose="02040503050406030204" pitchFamily="18" charset="0"/>
                            </a:rPr>
                            <m:t>0</m:t>
                          </m:r>
                        </m:sub>
                        <m:sup>
                          <m:r>
                            <a:rPr lang="en-US" sz="2400" i="1">
                              <a:latin typeface="Cambria Math" panose="02040503050406030204" pitchFamily="18" charset="0"/>
                            </a:rPr>
                            <m:t>𝑐</m:t>
                          </m:r>
                        </m:sup>
                      </m:sSubSup>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 </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𝑐</m:t>
                              </m:r>
                            </m:e>
                          </m:rad>
                        </m:den>
                      </m:f>
                      <m:r>
                        <m:rPr>
                          <m:sty m:val="p"/>
                        </m:rPr>
                        <a:rPr lang="en-US" sz="2400" b="0" i="0" smtClean="0">
                          <a:latin typeface="Cambria Math" panose="02040503050406030204" pitchFamily="18" charset="0"/>
                        </a:rPr>
                        <m:t>arctanh</m:t>
                      </m:r>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𝑐</m:t>
                          </m:r>
                        </m:e>
                      </m:rad>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𝑎</m:t>
                              </m:r>
                            </m:e>
                          </m:d>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den>
                      </m:f>
                    </m:oMath>
                  </m:oMathPara>
                </a14:m>
                <a:endParaRPr lang="en-US" sz="2400" dirty="0">
                  <a:latin typeface="Bitter Medium" panose="020B0604020202020204" charset="0"/>
                </a:endParaRPr>
              </a:p>
            </p:txBody>
          </p:sp>
        </mc:Choice>
        <mc:Fallback xmlns="">
          <p:sp>
            <p:nvSpPr>
              <p:cNvPr id="6" name="תיבת טקסט 5">
                <a:extLst>
                  <a:ext uri="{FF2B5EF4-FFF2-40B4-BE49-F238E27FC236}">
                    <a16:creationId xmlns:a16="http://schemas.microsoft.com/office/drawing/2014/main" id="{A4804C36-58FC-4F99-8B39-849C8C9B9AB5}"/>
                  </a:ext>
                </a:extLst>
              </p:cNvPr>
              <p:cNvSpPr txBox="1">
                <a:spLocks noRot="1" noChangeAspect="1" noMove="1" noResize="1" noEditPoints="1" noAdjustHandles="1" noChangeArrowheads="1" noChangeShapeType="1" noTextEdit="1"/>
              </p:cNvSpPr>
              <p:nvPr/>
            </p:nvSpPr>
            <p:spPr>
              <a:xfrm>
                <a:off x="4992558" y="1051459"/>
                <a:ext cx="4911815" cy="4548617"/>
              </a:xfrm>
              <a:prstGeom prst="rect">
                <a:avLst/>
              </a:prstGeom>
              <a:blipFill>
                <a:blip r:embed="rId3"/>
                <a:stretch>
                  <a:fillRect l="-1856" t="-935"/>
                </a:stretch>
              </a:blipFill>
              <a:ln>
                <a:solidFill>
                  <a:srgbClr val="2C3F42"/>
                </a:solidFill>
              </a:ln>
            </p:spPr>
            <p:txBody>
              <a:bodyPr/>
              <a:lstStyle/>
              <a:p>
                <a:r>
                  <a:rPr lang="LID4096">
                    <a:noFill/>
                  </a:rPr>
                  <a:t> </a:t>
                </a:r>
              </a:p>
            </p:txBody>
          </p:sp>
        </mc:Fallback>
      </mc:AlternateContent>
      <p:sp>
        <p:nvSpPr>
          <p:cNvPr id="7" name="תיבת טקסט 6">
            <a:extLst>
              <a:ext uri="{FF2B5EF4-FFF2-40B4-BE49-F238E27FC236}">
                <a16:creationId xmlns:a16="http://schemas.microsoft.com/office/drawing/2014/main" id="{ABEAD351-6173-2EFF-23CD-C873F261FB82}"/>
              </a:ext>
            </a:extLst>
          </p:cNvPr>
          <p:cNvSpPr txBox="1"/>
          <p:nvPr/>
        </p:nvSpPr>
        <p:spPr>
          <a:xfrm>
            <a:off x="268742" y="6133811"/>
            <a:ext cx="8853802" cy="1200329"/>
          </a:xfrm>
          <a:prstGeom prst="rect">
            <a:avLst/>
          </a:prstGeom>
          <a:noFill/>
        </p:spPr>
        <p:txBody>
          <a:bodyPr wrap="square" rtlCol="1">
            <a:spAutoFit/>
          </a:bodyPr>
          <a:lstStyle/>
          <a:p>
            <a:r>
              <a:rPr lang="en-US" sz="2400" dirty="0">
                <a:latin typeface="Bitter Medium" panose="020B0604020202020204" charset="0"/>
              </a:rPr>
              <a:t>These mapping function used in our project to move between the Euclidean space and the Hyperbolic space while preserve the vectors information. </a:t>
            </a:r>
            <a:endParaRPr lang="he-IL" sz="2400" dirty="0">
              <a:latin typeface="Bitter Medium" panose="020B0604020202020204" charset="0"/>
            </a:endParaRPr>
          </a:p>
        </p:txBody>
      </p:sp>
      <p:pic>
        <p:nvPicPr>
          <p:cNvPr id="11" name="תמונה 10" descr="תמונה שמכילה יקום, חלל, מערבולת, קל">
            <a:extLst>
              <a:ext uri="{FF2B5EF4-FFF2-40B4-BE49-F238E27FC236}">
                <a16:creationId xmlns:a16="http://schemas.microsoft.com/office/drawing/2014/main" id="{B0EF8442-DFA9-6CE3-BEDD-46E4C3DE988B}"/>
              </a:ext>
            </a:extLst>
          </p:cNvPr>
          <p:cNvPicPr>
            <a:picLocks noChangeAspect="1"/>
          </p:cNvPicPr>
          <p:nvPr/>
        </p:nvPicPr>
        <p:blipFill>
          <a:blip r:embed="rId4"/>
          <a:stretch>
            <a:fillRect/>
          </a:stretch>
        </p:blipFill>
        <p:spPr>
          <a:xfrm>
            <a:off x="9934758" y="0"/>
            <a:ext cx="4695641" cy="8229600"/>
          </a:xfrm>
          <a:prstGeom prst="rect">
            <a:avLst/>
          </a:prstGeom>
        </p:spPr>
      </p:pic>
    </p:spTree>
    <p:extLst>
      <p:ext uri="{BB962C8B-B14F-4D97-AF65-F5344CB8AC3E}">
        <p14:creationId xmlns:p14="http://schemas.microsoft.com/office/powerpoint/2010/main" val="120441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E87A01C1-CA43-7766-0737-D424F87F0877}"/>
              </a:ext>
            </a:extLst>
          </p:cNvPr>
          <p:cNvSpPr txBox="1"/>
          <p:nvPr/>
        </p:nvSpPr>
        <p:spPr>
          <a:xfrm>
            <a:off x="3233558" y="238539"/>
            <a:ext cx="7010400" cy="769441"/>
          </a:xfrm>
          <a:prstGeom prst="rect">
            <a:avLst/>
          </a:prstGeom>
          <a:noFill/>
        </p:spPr>
        <p:txBody>
          <a:bodyPr wrap="square" rtlCol="1">
            <a:spAutoFit/>
          </a:bodyPr>
          <a:lstStyle/>
          <a:p>
            <a:r>
              <a:rPr lang="en-US" sz="4400" b="1" kern="0" spc="-134" dirty="0">
                <a:solidFill>
                  <a:srgbClr val="2C3F42"/>
                </a:solidFill>
                <a:latin typeface="Bitter Medium" pitchFamily="34" charset="0"/>
              </a:rPr>
              <a:t>Snapshots Model</a:t>
            </a:r>
            <a:endParaRPr lang="he-IL" sz="4400" b="1" kern="0" spc="-134" dirty="0">
              <a:solidFill>
                <a:srgbClr val="2C3F42"/>
              </a:solidFill>
              <a:latin typeface="Bitter Medium" pitchFamily="34" charset="0"/>
            </a:endParaRPr>
          </a:p>
        </p:txBody>
      </p:sp>
      <p:sp>
        <p:nvSpPr>
          <p:cNvPr id="6" name="תיבת טקסט 5">
            <a:extLst>
              <a:ext uri="{FF2B5EF4-FFF2-40B4-BE49-F238E27FC236}">
                <a16:creationId xmlns:a16="http://schemas.microsoft.com/office/drawing/2014/main" id="{246098F0-6D20-0856-5A83-C7DE3A02D9A6}"/>
              </a:ext>
            </a:extLst>
          </p:cNvPr>
          <p:cNvSpPr txBox="1"/>
          <p:nvPr/>
        </p:nvSpPr>
        <p:spPr>
          <a:xfrm>
            <a:off x="377835" y="1384122"/>
            <a:ext cx="12934121" cy="1077218"/>
          </a:xfrm>
          <a:prstGeom prst="rect">
            <a:avLst/>
          </a:prstGeom>
          <a:noFill/>
        </p:spPr>
        <p:txBody>
          <a:bodyPr wrap="square" rtlCol="1">
            <a:spAutoFit/>
          </a:bodyPr>
          <a:lstStyle/>
          <a:p>
            <a:r>
              <a:rPr lang="en-US" sz="3200" dirty="0">
                <a:latin typeface="Bitter Medium" panose="020B0604020202020204" charset="0"/>
              </a:rPr>
              <a:t>The snapshots of dynamic graph aim to capture the changes  over timestamp  in a  temporal  network</a:t>
            </a:r>
            <a:r>
              <a:rPr lang="en-US" sz="2400" dirty="0">
                <a:latin typeface="Bitter Medium" panose="020B0604020202020204" charset="0"/>
              </a:rPr>
              <a:t>.</a:t>
            </a:r>
            <a:endParaRPr lang="he-IL" sz="2400" dirty="0">
              <a:latin typeface="Bitter Medium" panose="020B0604020202020204" charset="0"/>
            </a:endParaRP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5865C96E-D0EE-F9A0-43BB-5F72717FB1E9}"/>
                  </a:ext>
                </a:extLst>
              </p:cNvPr>
              <p:cNvSpPr txBox="1"/>
              <p:nvPr/>
            </p:nvSpPr>
            <p:spPr>
              <a:xfrm>
                <a:off x="290370" y="2686653"/>
                <a:ext cx="7969710" cy="4477701"/>
              </a:xfrm>
              <a:prstGeom prst="rect">
                <a:avLst/>
              </a:prstGeom>
              <a:noFill/>
            </p:spPr>
            <p:txBody>
              <a:bodyPr wrap="square" rtlCol="1">
                <a:spAutoFit/>
              </a:bodyPr>
              <a:lstStyle/>
              <a:p>
                <a:r>
                  <a:rPr lang="en-US" sz="2400" dirty="0">
                    <a:latin typeface="Bitter Medium" panose="020B0604020202020204" charset="0"/>
                  </a:rPr>
                  <a:t>The snapshots created according to this flow:</a:t>
                </a:r>
              </a:p>
              <a:p>
                <a:endParaRPr lang="en-US" sz="2400" dirty="0">
                  <a:latin typeface="Bitter Medium" panose="020B0604020202020204" charset="0"/>
                </a:endParaRPr>
              </a:p>
              <a:p>
                <a:pPr marL="285750" indent="-285750">
                  <a:buSzPct val="102000"/>
                  <a:buFont typeface="Arial" panose="020B0604020202020204" pitchFamily="34" charset="0"/>
                  <a:buChar char="•"/>
                </a:pPr>
                <a:r>
                  <a:rPr lang="en-US" sz="2400" dirty="0">
                    <a:latin typeface="Bitter Medium" panose="020B0604020202020204" charset="0"/>
                  </a:rPr>
                  <a:t>Take dynamic graph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a14:m>
                <a:endParaRPr lang="en-US" sz="2400" b="0" dirty="0">
                  <a:latin typeface="Bitter Medium" panose="020B0604020202020204" charset="0"/>
                </a:endParaRPr>
              </a:p>
              <a:p>
                <a:endParaRPr lang="en-US" sz="2400" dirty="0">
                  <a:latin typeface="Bitter Medium" panose="020B0604020202020204" charset="0"/>
                </a:endParaRPr>
              </a:p>
              <a:p>
                <a:endParaRPr lang="en-US" sz="2400" b="0" dirty="0">
                  <a:latin typeface="Bitter Medium" panose="020B0604020202020204" charset="0"/>
                </a:endParaRPr>
              </a:p>
              <a:p>
                <a:pPr marL="285750" indent="-285750">
                  <a:buFont typeface="Arial" panose="020B0604020202020204" pitchFamily="34" charset="0"/>
                  <a:buChar char="•"/>
                </a:pPr>
                <a:r>
                  <a:rPr lang="en-US" sz="2400" dirty="0">
                    <a:latin typeface="Bitter Medium" panose="020B0604020202020204" charset="0"/>
                  </a:rPr>
                  <a:t>Choose the gap between timestamp</a:t>
                </a:r>
              </a:p>
              <a:p>
                <a:r>
                  <a:rPr lang="en-US" sz="2400" dirty="0">
                    <a:latin typeface="Bitter Medium" panose="020B0604020202020204" charset="0"/>
                  </a:rPr>
                  <a:t>    (  e.g. years, hours…)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r>
                          <a:rPr lang="en-US" sz="2400" b="0" i="1" smtClean="0">
                            <a:latin typeface="Cambria Math" panose="02040503050406030204" pitchFamily="18" charset="0"/>
                          </a:rPr>
                          <m:t>𝑇</m:t>
                        </m:r>
                      </m:e>
                    </m:d>
                  </m:oMath>
                </a14:m>
                <a:endParaRPr lang="en-US" sz="2400" b="0" dirty="0">
                  <a:latin typeface="Bitter Medium" panose="020B0604020202020204" charset="0"/>
                </a:endParaRPr>
              </a:p>
              <a:p>
                <a:endParaRPr lang="en-US" sz="2400" dirty="0">
                  <a:latin typeface="Bitter Medium" panose="020B0604020202020204" charset="0"/>
                </a:endParaRPr>
              </a:p>
              <a:p>
                <a:endParaRPr lang="en-US" sz="2400" b="0" dirty="0">
                  <a:latin typeface="Bitter Medium" panose="020B0604020202020204" charset="0"/>
                </a:endParaRPr>
              </a:p>
              <a:p>
                <a:pPr marL="285750" indent="-285750">
                  <a:buFont typeface="Arial" panose="020B0604020202020204" pitchFamily="34" charset="0"/>
                  <a:buChar char="•"/>
                </a:pPr>
                <a:r>
                  <a:rPr lang="en-US" sz="2400" dirty="0">
                    <a:latin typeface="Bitter Medium" panose="020B0604020202020204" charset="0"/>
                  </a:rPr>
                  <a:t>Create  temporal network :</a:t>
                </a:r>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𝑉</m:t>
                          </m:r>
                          <m:r>
                            <a:rPr lang="en-US" sz="2400" i="1">
                              <a:latin typeface="Cambria Math" panose="02040503050406030204" pitchFamily="18" charset="0"/>
                            </a:rPr>
                            <m:t>,</m:t>
                          </m:r>
                          <m:r>
                            <a:rPr lang="en-US" sz="2400" i="1">
                              <a:latin typeface="Cambria Math" panose="02040503050406030204" pitchFamily="18" charset="0"/>
                            </a:rPr>
                            <m:t>𝐸</m:t>
                          </m:r>
                        </m:e>
                      </m:d>
                      <m:r>
                        <a:rPr lang="en-US" sz="2400" i="1">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𝑇</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𝐺</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m:oMathPara>
                </a14:m>
                <a:endParaRPr lang="en-US" sz="2400" dirty="0">
                  <a:latin typeface="Bitter Medium" panose="020B0604020202020204" charset="0"/>
                </a:endParaRPr>
              </a:p>
              <a:p>
                <a:endParaRPr lang="he-IL" dirty="0"/>
              </a:p>
            </p:txBody>
          </p:sp>
        </mc:Choice>
        <mc:Fallback xmlns="">
          <p:sp>
            <p:nvSpPr>
              <p:cNvPr id="7" name="תיבת טקסט 6">
                <a:extLst>
                  <a:ext uri="{FF2B5EF4-FFF2-40B4-BE49-F238E27FC236}">
                    <a16:creationId xmlns:a16="http://schemas.microsoft.com/office/drawing/2014/main" id="{5865C96E-D0EE-F9A0-43BB-5F72717FB1E9}"/>
                  </a:ext>
                </a:extLst>
              </p:cNvPr>
              <p:cNvSpPr txBox="1">
                <a:spLocks noRot="1" noChangeAspect="1" noMove="1" noResize="1" noEditPoints="1" noAdjustHandles="1" noChangeArrowheads="1" noChangeShapeType="1" noTextEdit="1"/>
              </p:cNvSpPr>
              <p:nvPr/>
            </p:nvSpPr>
            <p:spPr>
              <a:xfrm>
                <a:off x="290370" y="2686653"/>
                <a:ext cx="7969710" cy="4477701"/>
              </a:xfrm>
              <a:prstGeom prst="rect">
                <a:avLst/>
              </a:prstGeom>
              <a:blipFill>
                <a:blip r:embed="rId2"/>
                <a:stretch>
                  <a:fillRect l="-1224" t="-1090"/>
                </a:stretch>
              </a:blipFill>
            </p:spPr>
            <p:txBody>
              <a:bodyPr/>
              <a:lstStyle/>
              <a:p>
                <a:r>
                  <a:rPr lang="LID4096">
                    <a:noFill/>
                  </a:rPr>
                  <a:t> </a:t>
                </a:r>
              </a:p>
            </p:txBody>
          </p:sp>
        </mc:Fallback>
      </mc:AlternateContent>
      <p:pic>
        <p:nvPicPr>
          <p:cNvPr id="9" name="Picture 8" descr="A row of connected molecules&#10;&#10;Description automatically generated with medium confidence">
            <a:extLst>
              <a:ext uri="{FF2B5EF4-FFF2-40B4-BE49-F238E27FC236}">
                <a16:creationId xmlns:a16="http://schemas.microsoft.com/office/drawing/2014/main" id="{E2632055-861B-8130-F058-F6A6B4C6E701}"/>
              </a:ext>
            </a:extLst>
          </p:cNvPr>
          <p:cNvPicPr>
            <a:picLocks noChangeAspect="1"/>
          </p:cNvPicPr>
          <p:nvPr/>
        </p:nvPicPr>
        <p:blipFill>
          <a:blip r:embed="rId3"/>
          <a:stretch>
            <a:fillRect/>
          </a:stretch>
        </p:blipFill>
        <p:spPr>
          <a:xfrm>
            <a:off x="8351520" y="1950721"/>
            <a:ext cx="6278879" cy="6278879"/>
          </a:xfrm>
          <a:prstGeom prst="rect">
            <a:avLst/>
          </a:prstGeom>
        </p:spPr>
      </p:pic>
    </p:spTree>
    <p:extLst>
      <p:ext uri="{BB962C8B-B14F-4D97-AF65-F5344CB8AC3E}">
        <p14:creationId xmlns:p14="http://schemas.microsoft.com/office/powerpoint/2010/main" val="215532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9613931"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Hyperbolic Structural Attention</a:t>
            </a:r>
            <a:r>
              <a:rPr lang="he-IL" sz="4450" b="1" kern="0" spc="-134" dirty="0">
                <a:solidFill>
                  <a:srgbClr val="FF0000"/>
                </a:solidFill>
                <a:latin typeface="Bitter Medium" pitchFamily="34" charset="0"/>
                <a:ea typeface="Bitter Medium" pitchFamily="34" charset="-122"/>
                <a:cs typeface="Bitter Medium" pitchFamily="34" charset="-120"/>
              </a:rPr>
              <a:t> </a:t>
            </a:r>
            <a:r>
              <a:rPr lang="en-US" sz="4450" b="1" kern="0" spc="-134" dirty="0">
                <a:latin typeface="Bitter Medium" pitchFamily="34" charset="0"/>
                <a:ea typeface="Bitter Medium" pitchFamily="34" charset="-122"/>
                <a:cs typeface="Bitter Medium" pitchFamily="34" charset="-120"/>
              </a:rPr>
              <a:t>(HSA)</a:t>
            </a:r>
            <a:endParaRPr lang="en-US" sz="4450" b="1" dirty="0">
              <a:solidFill>
                <a:srgbClr val="FF0000"/>
              </a:solidFill>
            </a:endParaRPr>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800" b="1" kern="0" spc="-67" dirty="0">
                <a:solidFill>
                  <a:srgbClr val="2B2E3C"/>
                </a:solidFill>
                <a:latin typeface="Bitter Medium" pitchFamily="34" charset="0"/>
                <a:ea typeface="Bitter Medium" pitchFamily="34" charset="-122"/>
                <a:cs typeface="Bitter Medium" pitchFamily="34" charset="-120"/>
              </a:rPr>
              <a:t>Graph </a:t>
            </a:r>
            <a:r>
              <a:rPr lang="en-US" sz="3200" b="1" kern="0" spc="-67" dirty="0">
                <a:solidFill>
                  <a:srgbClr val="2B2E3C"/>
                </a:solidFill>
                <a:latin typeface="Bitter Medium" pitchFamily="34" charset="0"/>
                <a:ea typeface="Bitter Medium" pitchFamily="34" charset="-122"/>
                <a:cs typeface="Bitter Medium" pitchFamily="34" charset="-120"/>
              </a:rPr>
              <a:t>Structure</a:t>
            </a:r>
            <a:endParaRPr lang="en-US" sz="2800" b="1" dirty="0"/>
          </a:p>
        </p:txBody>
      </p:sp>
      <p:sp>
        <p:nvSpPr>
          <p:cNvPr id="6" name="Text 2"/>
          <p:cNvSpPr/>
          <p:nvPr/>
        </p:nvSpPr>
        <p:spPr>
          <a:xfrm>
            <a:off x="793790" y="6154579"/>
            <a:ext cx="4120753" cy="725805"/>
          </a:xfrm>
          <a:prstGeom prst="rect">
            <a:avLst/>
          </a:prstGeom>
          <a:noFill/>
          <a:ln/>
        </p:spPr>
        <p:txBody>
          <a:bodyPr wrap="square" lIns="0" tIns="0" rIns="0" bIns="0" rtlCol="0" anchor="t"/>
          <a:lstStyle/>
          <a:p>
            <a:pPr marL="0" indent="0" algn="l">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Leverages the graph's structure to learn relationships between nodes.</a:t>
            </a:r>
            <a:endParaRPr lang="en-US" sz="2400" dirty="0">
              <a:latin typeface="Bitter Medium" panose="020B0604020202020204" charset="0"/>
            </a:endParaRPr>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870716" cy="354330"/>
          </a:xfrm>
          <a:prstGeom prst="rect">
            <a:avLst/>
          </a:prstGeom>
          <a:noFill/>
          <a:ln/>
        </p:spPr>
        <p:txBody>
          <a:bodyPr wrap="none" lIns="0" tIns="0" rIns="0" bIns="0" rtlCol="0" anchor="t"/>
          <a:lstStyle/>
          <a:p>
            <a:pPr marL="0" indent="0" algn="l">
              <a:lnSpc>
                <a:spcPts val="2750"/>
              </a:lnSpc>
              <a:buNone/>
            </a:pPr>
            <a:r>
              <a:rPr lang="en-US" sz="2800" b="1" kern="0" spc="-67" dirty="0">
                <a:solidFill>
                  <a:srgbClr val="2B2E3C"/>
                </a:solidFill>
                <a:latin typeface="Bitter Medium" pitchFamily="34" charset="0"/>
                <a:ea typeface="Bitter Medium" pitchFamily="34" charset="-122"/>
                <a:cs typeface="Bitter Medium" pitchFamily="34" charset="-120"/>
              </a:rPr>
              <a:t>Hyperbolic Embedding</a:t>
            </a:r>
            <a:endParaRPr lang="en-US" sz="2800" b="1" dirty="0"/>
          </a:p>
        </p:txBody>
      </p:sp>
      <p:sp>
        <p:nvSpPr>
          <p:cNvPr id="9" name="Text 4"/>
          <p:cNvSpPr/>
          <p:nvPr/>
        </p:nvSpPr>
        <p:spPr>
          <a:xfrm>
            <a:off x="5254704" y="6154579"/>
            <a:ext cx="4120872" cy="725805"/>
          </a:xfrm>
          <a:prstGeom prst="rect">
            <a:avLst/>
          </a:prstGeom>
          <a:noFill/>
          <a:ln/>
        </p:spPr>
        <p:txBody>
          <a:bodyPr wrap="square" lIns="0" tIns="0" rIns="0" bIns="0" rtlCol="0" anchor="t"/>
          <a:lstStyle/>
          <a:p>
            <a:pPr marL="0" indent="0" algn="l">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Uses hyperbolic embedding to represent nodes and their distances.</a:t>
            </a:r>
            <a:endParaRPr lang="en-US" sz="2400" dirty="0">
              <a:latin typeface="Bitter Medium" panose="020B0604020202020204" charset="0"/>
            </a:endParaRPr>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2835235" cy="354330"/>
          </a:xfrm>
          <a:prstGeom prst="rect">
            <a:avLst/>
          </a:prstGeom>
          <a:noFill/>
          <a:ln/>
        </p:spPr>
        <p:txBody>
          <a:bodyPr wrap="none" lIns="0" tIns="0" rIns="0" bIns="0" rtlCol="0" anchor="t"/>
          <a:lstStyle/>
          <a:p>
            <a:pPr marL="0" indent="0" algn="l">
              <a:lnSpc>
                <a:spcPts val="2750"/>
              </a:lnSpc>
              <a:buNone/>
            </a:pPr>
            <a:r>
              <a:rPr lang="en-US" sz="2800" b="1" kern="0" spc="-67" dirty="0">
                <a:solidFill>
                  <a:srgbClr val="2B2E3C"/>
                </a:solidFill>
                <a:latin typeface="Bitter Medium" pitchFamily="34" charset="0"/>
                <a:ea typeface="Bitter Medium" pitchFamily="34" charset="-122"/>
                <a:cs typeface="Bitter Medium" pitchFamily="34" charset="-120"/>
              </a:rPr>
              <a:t>Attention Mechanism</a:t>
            </a:r>
            <a:endParaRPr lang="en-US" sz="2800" b="1" dirty="0"/>
          </a:p>
        </p:txBody>
      </p:sp>
      <p:sp>
        <p:nvSpPr>
          <p:cNvPr id="12" name="Text 6"/>
          <p:cNvSpPr/>
          <p:nvPr/>
        </p:nvSpPr>
        <p:spPr>
          <a:xfrm>
            <a:off x="9715738" y="6154579"/>
            <a:ext cx="4120753" cy="1088708"/>
          </a:xfrm>
          <a:prstGeom prst="rect">
            <a:avLst/>
          </a:prstGeom>
          <a:noFill/>
          <a:ln/>
        </p:spPr>
        <p:txBody>
          <a:bodyPr wrap="square" lIns="0" tIns="0" rIns="0" bIns="0" rtlCol="0" anchor="t"/>
          <a:lstStyle/>
          <a:p>
            <a:pPr marL="0" indent="0" algn="l">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Focuses on relevant nodes and their relationships, highlighting key connections.</a:t>
            </a:r>
            <a:endParaRPr lang="en-US" sz="2400" dirty="0">
              <a:latin typeface="Bitter Medium" panose="020B0604020202020204" charset="0"/>
            </a:endParaRPr>
          </a:p>
        </p:txBody>
      </p:sp>
      <p:sp>
        <p:nvSpPr>
          <p:cNvPr id="13" name="Rectangle 12">
            <a:extLst>
              <a:ext uri="{FF2B5EF4-FFF2-40B4-BE49-F238E27FC236}">
                <a16:creationId xmlns:a16="http://schemas.microsoft.com/office/drawing/2014/main" id="{813CD3E3-1C44-7885-83E0-E712BEBF354D}"/>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3515" y="962325"/>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Position Embedding</a:t>
            </a:r>
            <a:endParaRPr lang="en-US" sz="4450" b="1" dirty="0"/>
          </a:p>
        </p:txBody>
      </p:sp>
      <p:sp>
        <p:nvSpPr>
          <p:cNvPr id="3" name="Text 1"/>
          <p:cNvSpPr/>
          <p:nvPr/>
        </p:nvSpPr>
        <p:spPr>
          <a:xfrm>
            <a:off x="689516" y="1943903"/>
            <a:ext cx="7844885" cy="725805"/>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The model's lack of awareness of sequential order in dynamic graphs is addressed by embedding positional information into node representations. This allows the model to distinguish between different positions in a sequence.</a:t>
            </a:r>
            <a:endParaRPr lang="en-US" sz="2400" dirty="0">
              <a:latin typeface="Bitter Medium" panose="020B0604020202020204" charset="0"/>
            </a:endParaRPr>
          </a:p>
        </p:txBody>
      </p:sp>
      <p:sp>
        <p:nvSpPr>
          <p:cNvPr id="4" name="Text 2"/>
          <p:cNvSpPr/>
          <p:nvPr/>
        </p:nvSpPr>
        <p:spPr>
          <a:xfrm>
            <a:off x="633515" y="4144654"/>
            <a:ext cx="7403728" cy="1088708"/>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This temporal ordering enables the model to understand the position of each node throughout the timeline.</a:t>
            </a:r>
            <a:endParaRPr lang="en-US" sz="2400" dirty="0">
              <a:latin typeface="Bitter Medium" panose="020B0604020202020204" charset="0"/>
            </a:endParaRPr>
          </a:p>
        </p:txBody>
      </p:sp>
      <p:sp>
        <p:nvSpPr>
          <p:cNvPr id="5" name="Text 3"/>
          <p:cNvSpPr/>
          <p:nvPr/>
        </p:nvSpPr>
        <p:spPr>
          <a:xfrm>
            <a:off x="793790" y="567690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732750AA-FC5D-9057-C445-6480998ABDC1}"/>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AutoShape 4">
            <a:extLst>
              <a:ext uri="{FF2B5EF4-FFF2-40B4-BE49-F238E27FC236}">
                <a16:creationId xmlns:a16="http://schemas.microsoft.com/office/drawing/2014/main" id="{2418B849-7449-4FC1-3DC2-36ACD44C3602}"/>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8" name="AutoShape 6">
            <a:extLst>
              <a:ext uri="{FF2B5EF4-FFF2-40B4-BE49-F238E27FC236}">
                <a16:creationId xmlns:a16="http://schemas.microsoft.com/office/drawing/2014/main" id="{89408BCB-D40E-B829-C085-E8FAEB62F1A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9" name="AutoShape 8" descr="A highly detailed and realistic 3D-rendered digital image of a complex network of interconnected nodes. The network consists of numerous glowing nodes connected by illuminated edges, forming an intricate web-like structure. The edges emit a neon blue and cyan glow, contrasting against a dark background. Some nodes appear larger, indicating central hubs, while others are smaller and dispersed throughout the network. The scene has a futuristic, high-tech aesthetic with depth and perspective, making the network appear vast and immersive.">
            <a:extLst>
              <a:ext uri="{FF2B5EF4-FFF2-40B4-BE49-F238E27FC236}">
                <a16:creationId xmlns:a16="http://schemas.microsoft.com/office/drawing/2014/main" id="{B4B91F73-5173-0A39-F998-CCC8D01A8EEF}"/>
              </a:ext>
            </a:extLst>
          </p:cNvPr>
          <p:cNvSpPr>
            <a:spLocks noChangeAspect="1" noChangeArrowheads="1"/>
          </p:cNvSpPr>
          <p:nvPr/>
        </p:nvSpPr>
        <p:spPr bwMode="auto">
          <a:xfrm>
            <a:off x="7467600" y="426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3084" name="Picture 12">
            <a:extLst>
              <a:ext uri="{FF2B5EF4-FFF2-40B4-BE49-F238E27FC236}">
                <a16:creationId xmlns:a16="http://schemas.microsoft.com/office/drawing/2014/main" id="{E0EDF190-41BC-97F1-51FC-A5223CAD1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885" y="0"/>
            <a:ext cx="64008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2646012" y="189340"/>
            <a:ext cx="9260183" cy="626972"/>
          </a:xfrm>
          <a:prstGeom prst="rect">
            <a:avLst/>
          </a:prstGeom>
          <a:noFill/>
          <a:ln/>
        </p:spPr>
        <p:txBody>
          <a:bodyPr wrap="square" lIns="0" tIns="0" rIns="0" bIns="0" rtlCol="0" anchor="t"/>
          <a:lstStyle/>
          <a:p>
            <a:pPr marL="0" indent="0">
              <a:lnSpc>
                <a:spcPts val="5000"/>
              </a:lnSpc>
              <a:buNone/>
            </a:pPr>
            <a:r>
              <a:rPr lang="en-US" sz="4000" b="1" kern="0" spc="-121" dirty="0">
                <a:solidFill>
                  <a:srgbClr val="2C3F42"/>
                </a:solidFill>
                <a:latin typeface="Bitter Medium" pitchFamily="34" charset="0"/>
                <a:ea typeface="Bitter Medium" pitchFamily="34" charset="-122"/>
                <a:cs typeface="Bitter Medium" pitchFamily="34" charset="-120"/>
              </a:rPr>
              <a:t>Anomaly Detection in Hyperbolic Space</a:t>
            </a:r>
            <a:endParaRPr lang="en-US" sz="4000" b="1" dirty="0">
              <a:solidFill>
                <a:srgbClr val="2C3F42"/>
              </a:solidFill>
            </a:endParaRPr>
          </a:p>
        </p:txBody>
      </p:sp>
      <p:sp>
        <p:nvSpPr>
          <p:cNvPr id="4" name="Text 1"/>
          <p:cNvSpPr/>
          <p:nvPr/>
        </p:nvSpPr>
        <p:spPr>
          <a:xfrm>
            <a:off x="1015003" y="939650"/>
            <a:ext cx="3703677" cy="674132"/>
          </a:xfrm>
          <a:prstGeom prst="rect">
            <a:avLst/>
          </a:prstGeom>
          <a:noFill/>
          <a:ln/>
        </p:spPr>
        <p:txBody>
          <a:bodyPr wrap="none" lIns="0" tIns="0" rIns="0" bIns="0" rtlCol="0" anchor="t"/>
          <a:lstStyle/>
          <a:p>
            <a:pPr marL="0" indent="0" algn="ctr">
              <a:lnSpc>
                <a:spcPts val="5300"/>
              </a:lnSpc>
              <a:buNone/>
            </a:pPr>
            <a:r>
              <a:rPr lang="en-US" sz="5300" b="1" kern="0" spc="-159" dirty="0">
                <a:solidFill>
                  <a:srgbClr val="2B2E3C"/>
                </a:solidFill>
                <a:latin typeface="Bitter Medium" pitchFamily="34" charset="0"/>
                <a:ea typeface="Bitter Medium" pitchFamily="34" charset="-122"/>
                <a:cs typeface="Bitter Medium" pitchFamily="34" charset="-120"/>
              </a:rPr>
              <a:t>1</a:t>
            </a:r>
            <a:endParaRPr lang="en-US" sz="5300" b="1" dirty="0"/>
          </a:p>
        </p:txBody>
      </p:sp>
      <p:sp>
        <p:nvSpPr>
          <p:cNvPr id="5" name="Text 2"/>
          <p:cNvSpPr/>
          <p:nvPr/>
        </p:nvSpPr>
        <p:spPr>
          <a:xfrm>
            <a:off x="1670868" y="1528655"/>
            <a:ext cx="2553891" cy="319207"/>
          </a:xfrm>
          <a:prstGeom prst="rect">
            <a:avLst/>
          </a:prstGeom>
          <a:noFill/>
          <a:ln/>
        </p:spPr>
        <p:txBody>
          <a:bodyPr wrap="none" lIns="0" tIns="0" rIns="0" bIns="0" rtlCol="0" anchor="t"/>
          <a:lstStyle/>
          <a:p>
            <a:pPr marL="0" indent="0" algn="ctr">
              <a:lnSpc>
                <a:spcPts val="2500"/>
              </a:lnSpc>
              <a:buNone/>
            </a:pPr>
            <a:r>
              <a:rPr lang="en-US" sz="2800" b="1" kern="0" spc="-60" dirty="0">
                <a:solidFill>
                  <a:srgbClr val="2B2E3C"/>
                </a:solidFill>
                <a:latin typeface="Bitter Medium" pitchFamily="34" charset="0"/>
                <a:ea typeface="Bitter Medium" pitchFamily="34" charset="-122"/>
                <a:cs typeface="Bitter Medium" pitchFamily="34" charset="-120"/>
              </a:rPr>
              <a:t>Outliers</a:t>
            </a:r>
            <a:endParaRPr lang="en-US" sz="2000" b="1" dirty="0"/>
          </a:p>
        </p:txBody>
      </p:sp>
      <p:sp>
        <p:nvSpPr>
          <p:cNvPr id="6" name="Text 3"/>
          <p:cNvSpPr/>
          <p:nvPr/>
        </p:nvSpPr>
        <p:spPr>
          <a:xfrm>
            <a:off x="80969" y="1970512"/>
            <a:ext cx="5733688" cy="653653"/>
          </a:xfrm>
          <a:prstGeom prst="rect">
            <a:avLst/>
          </a:prstGeom>
          <a:noFill/>
          <a:ln/>
        </p:spPr>
        <p:txBody>
          <a:bodyPr wrap="square" lIns="0" tIns="0" rIns="0" bIns="0" rtlCol="0" anchor="t"/>
          <a:lstStyle/>
          <a:p>
            <a:pPr marL="0" indent="0" algn="ctr">
              <a:lnSpc>
                <a:spcPts val="2550"/>
              </a:lnSpc>
              <a:buNone/>
            </a:pPr>
            <a:r>
              <a:rPr lang="en-US" sz="2400" dirty="0">
                <a:latin typeface="Bitter Medium" panose="020B0604020202020204" charset="0"/>
                <a:ea typeface="Open Sans" panose="020B0606030504020204" pitchFamily="34" charset="0"/>
                <a:cs typeface="Open Sans" panose="020B0606030504020204" pitchFamily="34" charset="0"/>
              </a:rPr>
              <a:t>Nodes that are significantly far from other nodes in hyperbolic space. Using Isolation Forest, we can efficiently detect such outliers by isolating them through recursive partitioning.</a:t>
            </a:r>
          </a:p>
        </p:txBody>
      </p:sp>
      <p:sp>
        <p:nvSpPr>
          <p:cNvPr id="7" name="Text 4"/>
          <p:cNvSpPr/>
          <p:nvPr/>
        </p:nvSpPr>
        <p:spPr>
          <a:xfrm>
            <a:off x="6114247" y="939650"/>
            <a:ext cx="3703677" cy="674132"/>
          </a:xfrm>
          <a:prstGeom prst="rect">
            <a:avLst/>
          </a:prstGeom>
          <a:noFill/>
          <a:ln/>
        </p:spPr>
        <p:txBody>
          <a:bodyPr wrap="none" lIns="0" tIns="0" rIns="0" bIns="0" rtlCol="0" anchor="t"/>
          <a:lstStyle/>
          <a:p>
            <a:pPr marL="0" indent="0" algn="ctr">
              <a:lnSpc>
                <a:spcPts val="5300"/>
              </a:lnSpc>
              <a:buNone/>
            </a:pPr>
            <a:r>
              <a:rPr lang="en-US" sz="5300" b="1" kern="0" spc="-159" dirty="0">
                <a:solidFill>
                  <a:srgbClr val="2B2E3C"/>
                </a:solidFill>
                <a:latin typeface="Bitter Medium" pitchFamily="34" charset="0"/>
                <a:ea typeface="Bitter Medium" pitchFamily="34" charset="-122"/>
                <a:cs typeface="Bitter Medium" pitchFamily="34" charset="-120"/>
              </a:rPr>
              <a:t>2</a:t>
            </a:r>
            <a:endParaRPr lang="en-US" sz="5300" b="1" dirty="0"/>
          </a:p>
        </p:txBody>
      </p:sp>
      <p:sp>
        <p:nvSpPr>
          <p:cNvPr id="8" name="Text 5"/>
          <p:cNvSpPr/>
          <p:nvPr/>
        </p:nvSpPr>
        <p:spPr>
          <a:xfrm>
            <a:off x="6640978" y="1575215"/>
            <a:ext cx="2808923" cy="319207"/>
          </a:xfrm>
          <a:prstGeom prst="rect">
            <a:avLst/>
          </a:prstGeom>
          <a:noFill/>
          <a:ln/>
        </p:spPr>
        <p:txBody>
          <a:bodyPr wrap="none" lIns="0" tIns="0" rIns="0" bIns="0" rtlCol="0" anchor="t"/>
          <a:lstStyle/>
          <a:p>
            <a:pPr marL="0" indent="0" algn="ctr">
              <a:lnSpc>
                <a:spcPts val="2500"/>
              </a:lnSpc>
              <a:buNone/>
            </a:pPr>
            <a:r>
              <a:rPr lang="en-US" sz="2800" b="1" kern="0" spc="-60" dirty="0">
                <a:solidFill>
                  <a:srgbClr val="2B2E3C"/>
                </a:solidFill>
                <a:latin typeface="Bitter Medium" pitchFamily="34" charset="0"/>
                <a:ea typeface="Bitter Medium" pitchFamily="34" charset="-122"/>
                <a:cs typeface="Bitter Medium" pitchFamily="34" charset="-120"/>
              </a:rPr>
              <a:t>Unexpected Connections</a:t>
            </a:r>
            <a:endParaRPr lang="en-US" sz="2800" b="1" dirty="0"/>
          </a:p>
        </p:txBody>
      </p:sp>
      <p:sp>
        <p:nvSpPr>
          <p:cNvPr id="9" name="Text 6"/>
          <p:cNvSpPr/>
          <p:nvPr/>
        </p:nvSpPr>
        <p:spPr>
          <a:xfrm>
            <a:off x="6002824" y="2000441"/>
            <a:ext cx="3703677" cy="980480"/>
          </a:xfrm>
          <a:prstGeom prst="rect">
            <a:avLst/>
          </a:prstGeom>
          <a:noFill/>
          <a:ln/>
        </p:spPr>
        <p:txBody>
          <a:bodyPr wrap="square" lIns="0" tIns="0" rIns="0" bIns="0" rtlCol="0" anchor="t"/>
          <a:lstStyle/>
          <a:p>
            <a:pPr marL="0" indent="0" algn="ctr">
              <a:lnSpc>
                <a:spcPts val="2550"/>
              </a:lnSpc>
              <a:buNone/>
            </a:pPr>
            <a:r>
              <a:rPr lang="en-US" sz="2400" kern="0" spc="-32" dirty="0">
                <a:solidFill>
                  <a:srgbClr val="2B2E3C"/>
                </a:solidFill>
                <a:latin typeface="Bitter Medium" panose="020B0604020202020204" charset="0"/>
                <a:ea typeface="Open Sans" pitchFamily="34" charset="-122"/>
                <a:cs typeface="Open Sans" pitchFamily="34" charset="-120"/>
              </a:rPr>
              <a:t>Relationships between nodes that are not expected based on their hyperbolic distances.</a:t>
            </a:r>
            <a:endParaRPr lang="en-US" sz="2400" dirty="0">
              <a:latin typeface="Bitter Medium" panose="020B0604020202020204" charset="0"/>
            </a:endParaRPr>
          </a:p>
        </p:txBody>
      </p:sp>
      <p:sp>
        <p:nvSpPr>
          <p:cNvPr id="10" name="Text 7"/>
          <p:cNvSpPr/>
          <p:nvPr/>
        </p:nvSpPr>
        <p:spPr>
          <a:xfrm>
            <a:off x="10344655" y="938962"/>
            <a:ext cx="3703677" cy="674132"/>
          </a:xfrm>
          <a:prstGeom prst="rect">
            <a:avLst/>
          </a:prstGeom>
          <a:noFill/>
          <a:ln/>
        </p:spPr>
        <p:txBody>
          <a:bodyPr wrap="none" lIns="0" tIns="0" rIns="0" bIns="0" rtlCol="0" anchor="t"/>
          <a:lstStyle/>
          <a:p>
            <a:pPr marL="0" indent="0" algn="ctr">
              <a:lnSpc>
                <a:spcPts val="5300"/>
              </a:lnSpc>
              <a:buNone/>
            </a:pPr>
            <a:r>
              <a:rPr lang="en-US" sz="5300" b="1" kern="0" spc="-159" dirty="0">
                <a:solidFill>
                  <a:srgbClr val="2B2E3C"/>
                </a:solidFill>
                <a:latin typeface="Bitter Medium" pitchFamily="34" charset="0"/>
                <a:ea typeface="Bitter Medium" pitchFamily="34" charset="-122"/>
                <a:cs typeface="Bitter Medium" pitchFamily="34" charset="-120"/>
              </a:rPr>
              <a:t>3</a:t>
            </a:r>
            <a:endParaRPr lang="en-US" sz="5300" b="1" dirty="0"/>
          </a:p>
        </p:txBody>
      </p:sp>
      <p:sp>
        <p:nvSpPr>
          <p:cNvPr id="11" name="Text 8"/>
          <p:cNvSpPr/>
          <p:nvPr/>
        </p:nvSpPr>
        <p:spPr>
          <a:xfrm>
            <a:off x="10957197" y="1558735"/>
            <a:ext cx="2553891" cy="319207"/>
          </a:xfrm>
          <a:prstGeom prst="rect">
            <a:avLst/>
          </a:prstGeom>
          <a:noFill/>
          <a:ln/>
        </p:spPr>
        <p:txBody>
          <a:bodyPr wrap="none" lIns="0" tIns="0" rIns="0" bIns="0" rtlCol="0" anchor="t"/>
          <a:lstStyle/>
          <a:p>
            <a:pPr marL="0" indent="0" algn="ctr">
              <a:lnSpc>
                <a:spcPts val="2500"/>
              </a:lnSpc>
              <a:buNone/>
            </a:pPr>
            <a:r>
              <a:rPr lang="en-US" sz="2800" b="1" kern="0" spc="-60" dirty="0">
                <a:solidFill>
                  <a:srgbClr val="2B2E3C"/>
                </a:solidFill>
                <a:latin typeface="Bitter Medium" pitchFamily="34" charset="0"/>
                <a:ea typeface="Bitter Medium" pitchFamily="34" charset="-122"/>
                <a:cs typeface="Bitter Medium" pitchFamily="34" charset="-120"/>
              </a:rPr>
              <a:t>Unusual Patterns</a:t>
            </a:r>
            <a:endParaRPr lang="en-US" sz="2800" b="1" dirty="0"/>
          </a:p>
        </p:txBody>
      </p:sp>
      <p:sp>
        <p:nvSpPr>
          <p:cNvPr id="12" name="Text 9"/>
          <p:cNvSpPr/>
          <p:nvPr/>
        </p:nvSpPr>
        <p:spPr>
          <a:xfrm>
            <a:off x="10166712" y="2000441"/>
            <a:ext cx="4260488" cy="517751"/>
          </a:xfrm>
          <a:prstGeom prst="rect">
            <a:avLst/>
          </a:prstGeom>
          <a:noFill/>
          <a:ln/>
        </p:spPr>
        <p:txBody>
          <a:bodyPr wrap="square" lIns="0" tIns="0" rIns="0" bIns="0" rtlCol="0" anchor="t"/>
          <a:lstStyle/>
          <a:p>
            <a:pPr marL="0" indent="0" algn="ctr">
              <a:lnSpc>
                <a:spcPts val="2550"/>
              </a:lnSpc>
              <a:buNone/>
            </a:pPr>
            <a:r>
              <a:rPr lang="en-US" sz="2400" kern="0" spc="-32" dirty="0">
                <a:solidFill>
                  <a:srgbClr val="2B2E3C"/>
                </a:solidFill>
                <a:latin typeface="Bitter Medium" panose="020B0604020202020204" charset="0"/>
                <a:ea typeface="Open Sans" pitchFamily="34" charset="-122"/>
                <a:cs typeface="Open Sans" pitchFamily="34" charset="-120"/>
              </a:rPr>
              <a:t>Detects anomalous patterns in the network's structure and relationships.</a:t>
            </a:r>
            <a:endParaRPr lang="en-US" sz="2400" dirty="0">
              <a:latin typeface="Bitter Medium" panose="020B0604020202020204" charset="0"/>
            </a:endParaRPr>
          </a:p>
        </p:txBody>
      </p:sp>
      <p:sp>
        <p:nvSpPr>
          <p:cNvPr id="13" name="Rectangle 12">
            <a:extLst>
              <a:ext uri="{FF2B5EF4-FFF2-40B4-BE49-F238E27FC236}">
                <a16:creationId xmlns:a16="http://schemas.microsoft.com/office/drawing/2014/main" id="{876FBFFA-700D-CABE-C2B2-FEC4D5545BD1}"/>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4" name="תמונה 13" descr="תמונה שמכילה יקום, חלל, ערפילית, סגול">
            <a:extLst>
              <a:ext uri="{FF2B5EF4-FFF2-40B4-BE49-F238E27FC236}">
                <a16:creationId xmlns:a16="http://schemas.microsoft.com/office/drawing/2014/main" id="{219681A1-C661-9BDF-3B37-059919D5F373}"/>
              </a:ext>
            </a:extLst>
          </p:cNvPr>
          <p:cNvPicPr>
            <a:picLocks noChangeAspect="1"/>
          </p:cNvPicPr>
          <p:nvPr/>
        </p:nvPicPr>
        <p:blipFill>
          <a:blip r:embed="rId3"/>
          <a:stretch>
            <a:fillRect/>
          </a:stretch>
        </p:blipFill>
        <p:spPr>
          <a:xfrm rot="16200000">
            <a:off x="5396644" y="-1004159"/>
            <a:ext cx="3837113" cy="146304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F22A-C6A9-4E8A-5BE7-90F77550A0C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062265A-D30F-A064-6923-E3D1EC419B8C}"/>
              </a:ext>
            </a:extLst>
          </p:cNvPr>
          <p:cNvSpPr/>
          <p:nvPr/>
        </p:nvSpPr>
        <p:spPr>
          <a:xfrm>
            <a:off x="3458289" y="786230"/>
            <a:ext cx="7713821" cy="1276826"/>
          </a:xfrm>
          <a:prstGeom prst="rect">
            <a:avLst/>
          </a:prstGeom>
          <a:noFill/>
          <a:ln/>
        </p:spPr>
        <p:txBody>
          <a:bodyPr wrap="square" lIns="0" tIns="0" rIns="0" bIns="0" rtlCol="0" anchor="t"/>
          <a:lstStyle/>
          <a:p>
            <a:pPr marL="0" indent="0" algn="ctr">
              <a:lnSpc>
                <a:spcPts val="5000"/>
              </a:lnSpc>
              <a:buNone/>
            </a:pPr>
            <a:r>
              <a:rPr lang="en-US" sz="4400" b="1" kern="0" spc="-121" dirty="0">
                <a:solidFill>
                  <a:srgbClr val="2C3F42"/>
                </a:solidFill>
                <a:latin typeface="Bitter Medium" pitchFamily="34" charset="0"/>
                <a:ea typeface="Bitter Medium" pitchFamily="34" charset="-122"/>
                <a:cs typeface="Bitter Medium" pitchFamily="34" charset="-120"/>
              </a:rPr>
              <a:t>Analysis &amp; Training Phase</a:t>
            </a:r>
            <a:endParaRPr lang="en-US" sz="4400" b="1" dirty="0">
              <a:solidFill>
                <a:srgbClr val="2C3F42"/>
              </a:solidFill>
            </a:endParaRPr>
          </a:p>
        </p:txBody>
      </p:sp>
      <p:sp>
        <p:nvSpPr>
          <p:cNvPr id="4" name="Text 1">
            <a:extLst>
              <a:ext uri="{FF2B5EF4-FFF2-40B4-BE49-F238E27FC236}">
                <a16:creationId xmlns:a16="http://schemas.microsoft.com/office/drawing/2014/main" id="{C1DA865F-5935-BCE9-ECB1-6A4659B54BEA}"/>
              </a:ext>
            </a:extLst>
          </p:cNvPr>
          <p:cNvSpPr/>
          <p:nvPr/>
        </p:nvSpPr>
        <p:spPr>
          <a:xfrm>
            <a:off x="6201489" y="2411611"/>
            <a:ext cx="3703677" cy="674132"/>
          </a:xfrm>
          <a:prstGeom prst="rect">
            <a:avLst/>
          </a:prstGeom>
          <a:noFill/>
          <a:ln/>
        </p:spPr>
        <p:txBody>
          <a:bodyPr wrap="none" lIns="0" tIns="0" rIns="0" bIns="0" rtlCol="0" anchor="t"/>
          <a:lstStyle/>
          <a:p>
            <a:pPr marL="0" indent="0" algn="ctr">
              <a:lnSpc>
                <a:spcPts val="5300"/>
              </a:lnSpc>
              <a:buNone/>
            </a:pPr>
            <a:endParaRPr lang="en-US" sz="5300" dirty="0"/>
          </a:p>
        </p:txBody>
      </p:sp>
      <p:sp>
        <p:nvSpPr>
          <p:cNvPr id="5" name="Text 2">
            <a:extLst>
              <a:ext uri="{FF2B5EF4-FFF2-40B4-BE49-F238E27FC236}">
                <a16:creationId xmlns:a16="http://schemas.microsoft.com/office/drawing/2014/main" id="{EBACC3A5-897D-94F9-431E-1B46D33B933B}"/>
              </a:ext>
            </a:extLst>
          </p:cNvPr>
          <p:cNvSpPr/>
          <p:nvPr/>
        </p:nvSpPr>
        <p:spPr>
          <a:xfrm>
            <a:off x="7270073" y="3367826"/>
            <a:ext cx="2553891" cy="319207"/>
          </a:xfrm>
          <a:prstGeom prst="rect">
            <a:avLst/>
          </a:prstGeom>
          <a:noFill/>
          <a:ln/>
        </p:spPr>
        <p:txBody>
          <a:bodyPr wrap="none" lIns="0" tIns="0" rIns="0" bIns="0" rtlCol="0" anchor="t"/>
          <a:lstStyle/>
          <a:p>
            <a:pPr marL="0" indent="0" algn="ctr">
              <a:lnSpc>
                <a:spcPts val="2500"/>
              </a:lnSpc>
              <a:buNone/>
            </a:pPr>
            <a:r>
              <a:rPr lang="en-US" sz="2400" dirty="0">
                <a:latin typeface="Bitter Medium" panose="020B0604020202020204" charset="0"/>
              </a:rPr>
              <a:t>Statistical Analysis</a:t>
            </a:r>
          </a:p>
        </p:txBody>
      </p:sp>
      <p:sp>
        <p:nvSpPr>
          <p:cNvPr id="6" name="Text 3">
            <a:extLst>
              <a:ext uri="{FF2B5EF4-FFF2-40B4-BE49-F238E27FC236}">
                <a16:creationId xmlns:a16="http://schemas.microsoft.com/office/drawing/2014/main" id="{5197EADC-C815-AE8A-A253-0C27105D9A68}"/>
              </a:ext>
            </a:extLst>
          </p:cNvPr>
          <p:cNvSpPr/>
          <p:nvPr/>
        </p:nvSpPr>
        <p:spPr>
          <a:xfrm>
            <a:off x="6399906" y="5566156"/>
            <a:ext cx="3703677" cy="653653"/>
          </a:xfrm>
          <a:prstGeom prst="rect">
            <a:avLst/>
          </a:prstGeom>
          <a:noFill/>
          <a:ln/>
        </p:spPr>
        <p:txBody>
          <a:bodyPr wrap="square" lIns="0" tIns="0" rIns="0" bIns="0" rtlCol="0" anchor="t"/>
          <a:lstStyle/>
          <a:p>
            <a:pPr marL="0" indent="0" algn="ctr">
              <a:lnSpc>
                <a:spcPts val="2550"/>
              </a:lnSpc>
              <a:buNone/>
            </a:pPr>
            <a:endParaRPr lang="en-US" sz="1600" dirty="0"/>
          </a:p>
        </p:txBody>
      </p:sp>
      <p:sp>
        <p:nvSpPr>
          <p:cNvPr id="7" name="Text 4">
            <a:extLst>
              <a:ext uri="{FF2B5EF4-FFF2-40B4-BE49-F238E27FC236}">
                <a16:creationId xmlns:a16="http://schemas.microsoft.com/office/drawing/2014/main" id="{A24A0519-C2E3-9761-CF6B-69F1CC1DAD10}"/>
              </a:ext>
            </a:extLst>
          </p:cNvPr>
          <p:cNvSpPr/>
          <p:nvPr/>
        </p:nvSpPr>
        <p:spPr>
          <a:xfrm>
            <a:off x="10211633" y="2411611"/>
            <a:ext cx="3703677" cy="674132"/>
          </a:xfrm>
          <a:prstGeom prst="rect">
            <a:avLst/>
          </a:prstGeom>
          <a:noFill/>
          <a:ln/>
        </p:spPr>
        <p:txBody>
          <a:bodyPr wrap="none" lIns="0" tIns="0" rIns="0" bIns="0" rtlCol="0" anchor="t"/>
          <a:lstStyle/>
          <a:p>
            <a:pPr marL="0" indent="0" algn="ctr">
              <a:lnSpc>
                <a:spcPts val="5300"/>
              </a:lnSpc>
              <a:buNone/>
            </a:pPr>
            <a:endParaRPr lang="en-US" sz="5300" dirty="0"/>
          </a:p>
        </p:txBody>
      </p:sp>
      <p:sp>
        <p:nvSpPr>
          <p:cNvPr id="8" name="Text 5">
            <a:extLst>
              <a:ext uri="{FF2B5EF4-FFF2-40B4-BE49-F238E27FC236}">
                <a16:creationId xmlns:a16="http://schemas.microsoft.com/office/drawing/2014/main" id="{28D62D0A-6CF8-38F6-9FBB-40C9FA1406D4}"/>
              </a:ext>
            </a:extLst>
          </p:cNvPr>
          <p:cNvSpPr/>
          <p:nvPr/>
        </p:nvSpPr>
        <p:spPr>
          <a:xfrm>
            <a:off x="11055786" y="3969938"/>
            <a:ext cx="2808923" cy="319207"/>
          </a:xfrm>
          <a:prstGeom prst="rect">
            <a:avLst/>
          </a:prstGeom>
          <a:noFill/>
          <a:ln/>
        </p:spPr>
        <p:txBody>
          <a:bodyPr wrap="none" lIns="0" tIns="0" rIns="0" bIns="0" rtlCol="0" anchor="t"/>
          <a:lstStyle/>
          <a:p>
            <a:pPr marL="0" indent="0" algn="ctr">
              <a:lnSpc>
                <a:spcPts val="2500"/>
              </a:lnSpc>
              <a:buNone/>
            </a:pPr>
            <a:endParaRPr lang="en-US" sz="2000" dirty="0"/>
          </a:p>
        </p:txBody>
      </p:sp>
      <p:sp>
        <p:nvSpPr>
          <p:cNvPr id="9" name="Text 6">
            <a:extLst>
              <a:ext uri="{FF2B5EF4-FFF2-40B4-BE49-F238E27FC236}">
                <a16:creationId xmlns:a16="http://schemas.microsoft.com/office/drawing/2014/main" id="{D140492D-533F-8A15-280B-02E034D63446}"/>
              </a:ext>
            </a:extLst>
          </p:cNvPr>
          <p:cNvSpPr/>
          <p:nvPr/>
        </p:nvSpPr>
        <p:spPr>
          <a:xfrm>
            <a:off x="10608468" y="4411660"/>
            <a:ext cx="3703677" cy="980480"/>
          </a:xfrm>
          <a:prstGeom prst="rect">
            <a:avLst/>
          </a:prstGeom>
          <a:noFill/>
          <a:ln/>
        </p:spPr>
        <p:txBody>
          <a:bodyPr wrap="square" lIns="0" tIns="0" rIns="0" bIns="0" rtlCol="0" anchor="t"/>
          <a:lstStyle/>
          <a:p>
            <a:pPr marL="0" indent="0" algn="ctr">
              <a:lnSpc>
                <a:spcPts val="2550"/>
              </a:lnSpc>
              <a:buNone/>
            </a:pPr>
            <a:endParaRPr lang="en-US" sz="1600" dirty="0"/>
          </a:p>
        </p:txBody>
      </p:sp>
      <p:sp>
        <p:nvSpPr>
          <p:cNvPr id="10" name="Text 7">
            <a:extLst>
              <a:ext uri="{FF2B5EF4-FFF2-40B4-BE49-F238E27FC236}">
                <a16:creationId xmlns:a16="http://schemas.microsoft.com/office/drawing/2014/main" id="{E3A33A79-068E-8B1A-2E2F-5D39DE8AD5F0}"/>
              </a:ext>
            </a:extLst>
          </p:cNvPr>
          <p:cNvSpPr/>
          <p:nvPr/>
        </p:nvSpPr>
        <p:spPr>
          <a:xfrm>
            <a:off x="7598807" y="3810302"/>
            <a:ext cx="3703677" cy="674132"/>
          </a:xfrm>
          <a:prstGeom prst="rect">
            <a:avLst/>
          </a:prstGeom>
          <a:noFill/>
          <a:ln/>
        </p:spPr>
        <p:txBody>
          <a:bodyPr wrap="none" lIns="0" tIns="0" rIns="0" bIns="0" rtlCol="0" anchor="t"/>
          <a:lstStyle/>
          <a:p>
            <a:pPr marL="0" indent="0" algn="ctr">
              <a:lnSpc>
                <a:spcPts val="5300"/>
              </a:lnSpc>
              <a:buNone/>
            </a:pPr>
            <a:r>
              <a:rPr lang="en-US" sz="2400" dirty="0">
                <a:latin typeface="Bitter Medium" panose="020B0604020202020204" charset="0"/>
              </a:rPr>
              <a:t>Identification of Extreme Cases</a:t>
            </a:r>
          </a:p>
        </p:txBody>
      </p:sp>
      <p:sp>
        <p:nvSpPr>
          <p:cNvPr id="11" name="Text 8">
            <a:extLst>
              <a:ext uri="{FF2B5EF4-FFF2-40B4-BE49-F238E27FC236}">
                <a16:creationId xmlns:a16="http://schemas.microsoft.com/office/drawing/2014/main" id="{63A5AED0-BC16-7595-263D-0D3FCD9DBCDF}"/>
              </a:ext>
            </a:extLst>
          </p:cNvPr>
          <p:cNvSpPr/>
          <p:nvPr/>
        </p:nvSpPr>
        <p:spPr>
          <a:xfrm>
            <a:off x="8979753" y="8191246"/>
            <a:ext cx="2553891" cy="319207"/>
          </a:xfrm>
          <a:prstGeom prst="rect">
            <a:avLst/>
          </a:prstGeom>
          <a:noFill/>
          <a:ln/>
        </p:spPr>
        <p:txBody>
          <a:bodyPr wrap="none" lIns="0" tIns="0" rIns="0" bIns="0" rtlCol="0" anchor="t"/>
          <a:lstStyle/>
          <a:p>
            <a:pPr marL="0" indent="0" algn="ctr">
              <a:lnSpc>
                <a:spcPts val="2500"/>
              </a:lnSpc>
              <a:buNone/>
            </a:pPr>
            <a:endParaRPr lang="en-US" sz="2000" dirty="0"/>
          </a:p>
        </p:txBody>
      </p:sp>
      <p:sp>
        <p:nvSpPr>
          <p:cNvPr id="12" name="Text 9">
            <a:extLst>
              <a:ext uri="{FF2B5EF4-FFF2-40B4-BE49-F238E27FC236}">
                <a16:creationId xmlns:a16="http://schemas.microsoft.com/office/drawing/2014/main" id="{AE8AD2C3-E21B-078E-6B0E-DF49F72AF9F9}"/>
              </a:ext>
            </a:extLst>
          </p:cNvPr>
          <p:cNvSpPr/>
          <p:nvPr/>
        </p:nvSpPr>
        <p:spPr>
          <a:xfrm>
            <a:off x="8359794" y="5892982"/>
            <a:ext cx="3703677" cy="653653"/>
          </a:xfrm>
          <a:prstGeom prst="rect">
            <a:avLst/>
          </a:prstGeom>
          <a:noFill/>
          <a:ln/>
        </p:spPr>
        <p:txBody>
          <a:bodyPr wrap="square" lIns="0" tIns="0" rIns="0" bIns="0" rtlCol="0" anchor="t"/>
          <a:lstStyle/>
          <a:p>
            <a:pPr marL="0" indent="0" algn="ctr">
              <a:lnSpc>
                <a:spcPts val="2550"/>
              </a:lnSpc>
              <a:buNone/>
            </a:pPr>
            <a:endParaRPr lang="en-US" sz="1600" dirty="0"/>
          </a:p>
        </p:txBody>
      </p:sp>
      <p:sp>
        <p:nvSpPr>
          <p:cNvPr id="13" name="Rectangle 12">
            <a:extLst>
              <a:ext uri="{FF2B5EF4-FFF2-40B4-BE49-F238E27FC236}">
                <a16:creationId xmlns:a16="http://schemas.microsoft.com/office/drawing/2014/main" id="{F1BAF802-FE77-7478-F9A5-C28DE8C0B8C9}"/>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TextBox 16">
            <a:extLst>
              <a:ext uri="{FF2B5EF4-FFF2-40B4-BE49-F238E27FC236}">
                <a16:creationId xmlns:a16="http://schemas.microsoft.com/office/drawing/2014/main" id="{7F0D27D3-E3B6-EBF8-4913-2B59BA49FF46}"/>
              </a:ext>
            </a:extLst>
          </p:cNvPr>
          <p:cNvSpPr txBox="1"/>
          <p:nvPr/>
        </p:nvSpPr>
        <p:spPr>
          <a:xfrm>
            <a:off x="885815" y="1753439"/>
            <a:ext cx="5023496" cy="1569660"/>
          </a:xfrm>
          <a:prstGeom prst="rect">
            <a:avLst/>
          </a:prstGeom>
          <a:noFill/>
        </p:spPr>
        <p:txBody>
          <a:bodyPr wrap="square" rtlCol="0">
            <a:spAutoFit/>
          </a:bodyPr>
          <a:lstStyle/>
          <a:p>
            <a:r>
              <a:rPr lang="en-US" sz="2400" dirty="0">
                <a:latin typeface="Bitter Medium" panose="020B0604020202020204" charset="0"/>
              </a:rPr>
              <a:t>Based on the dataset </a:t>
            </a:r>
            <a:r>
              <a:rPr lang="en-US" sz="2400" b="0" i="0" u="none" strike="noStrike" dirty="0">
                <a:solidFill>
                  <a:srgbClr val="000000"/>
                </a:solidFill>
                <a:effectLst/>
                <a:latin typeface="Bitter Medium" panose="020B0604020202020204" charset="0"/>
              </a:rPr>
              <a:t>characteristics, one of the following </a:t>
            </a:r>
            <a:r>
              <a:rPr lang="en-US" sz="2400" dirty="0">
                <a:solidFill>
                  <a:srgbClr val="000000"/>
                </a:solidFill>
                <a:latin typeface="Bitter Medium" panose="020B0604020202020204" charset="0"/>
              </a:rPr>
              <a:t>training and </a:t>
            </a:r>
            <a:r>
              <a:rPr lang="en-US" sz="2400" b="0" i="0" u="none" strike="noStrike" dirty="0">
                <a:solidFill>
                  <a:srgbClr val="000000"/>
                </a:solidFill>
                <a:effectLst/>
                <a:latin typeface="Bitter Medium" panose="020B0604020202020204" charset="0"/>
              </a:rPr>
              <a:t>detection tools will be selected:</a:t>
            </a:r>
            <a:endParaRPr lang="en-IL" sz="2400" dirty="0">
              <a:latin typeface="Bitter Medium" panose="020B0604020202020204" charset="0"/>
            </a:endParaRPr>
          </a:p>
        </p:txBody>
      </p:sp>
      <p:sp>
        <p:nvSpPr>
          <p:cNvPr id="18" name="Shape 1">
            <a:extLst>
              <a:ext uri="{FF2B5EF4-FFF2-40B4-BE49-F238E27FC236}">
                <a16:creationId xmlns:a16="http://schemas.microsoft.com/office/drawing/2014/main" id="{5E968077-A7E5-796B-0E90-FE6D26BA8B89}"/>
              </a:ext>
            </a:extLst>
          </p:cNvPr>
          <p:cNvSpPr/>
          <p:nvPr/>
        </p:nvSpPr>
        <p:spPr>
          <a:xfrm>
            <a:off x="988467" y="3637221"/>
            <a:ext cx="396835" cy="396835"/>
          </a:xfrm>
          <a:prstGeom prst="roundRect">
            <a:avLst>
              <a:gd name="adj" fmla="val 24007"/>
            </a:avLst>
          </a:prstGeom>
          <a:solidFill>
            <a:schemeClr val="accent6">
              <a:lumMod val="40000"/>
              <a:lumOff val="60000"/>
            </a:schemeClr>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a:lstStyle/>
          <a:p>
            <a:endParaRPr lang="en-IL"/>
          </a:p>
        </p:txBody>
      </p:sp>
      <p:sp>
        <p:nvSpPr>
          <p:cNvPr id="19" name="Shape 1">
            <a:extLst>
              <a:ext uri="{FF2B5EF4-FFF2-40B4-BE49-F238E27FC236}">
                <a16:creationId xmlns:a16="http://schemas.microsoft.com/office/drawing/2014/main" id="{F289CB75-31D6-23B3-C5B0-78590F202F2B}"/>
              </a:ext>
            </a:extLst>
          </p:cNvPr>
          <p:cNvSpPr/>
          <p:nvPr/>
        </p:nvSpPr>
        <p:spPr>
          <a:xfrm>
            <a:off x="988467" y="4440800"/>
            <a:ext cx="396835" cy="409027"/>
          </a:xfrm>
          <a:prstGeom prst="roundRect">
            <a:avLst>
              <a:gd name="adj" fmla="val 24007"/>
            </a:avLst>
          </a:prstGeom>
          <a:solidFill>
            <a:schemeClr val="accent6">
              <a:lumMod val="40000"/>
              <a:lumOff val="60000"/>
            </a:schemeClr>
          </a:solidFill>
          <a:ln w="7620">
            <a:solidFill>
              <a:schemeClr val="bg2">
                <a:lumMod val="90000"/>
              </a:schemeClr>
            </a:solidFill>
            <a:prstDash val="solid"/>
          </a:ln>
        </p:spPr>
        <p:txBody>
          <a:bodyPr/>
          <a:lstStyle/>
          <a:p>
            <a:endParaRPr lang="en-IL"/>
          </a:p>
        </p:txBody>
      </p:sp>
      <p:sp>
        <p:nvSpPr>
          <p:cNvPr id="20" name="Shape 1">
            <a:extLst>
              <a:ext uri="{FF2B5EF4-FFF2-40B4-BE49-F238E27FC236}">
                <a16:creationId xmlns:a16="http://schemas.microsoft.com/office/drawing/2014/main" id="{2D74A2C8-C922-0318-6858-280FBC9CF50A}"/>
              </a:ext>
            </a:extLst>
          </p:cNvPr>
          <p:cNvSpPr/>
          <p:nvPr/>
        </p:nvSpPr>
        <p:spPr>
          <a:xfrm>
            <a:off x="988467" y="5256571"/>
            <a:ext cx="396835" cy="396835"/>
          </a:xfrm>
          <a:prstGeom prst="roundRect">
            <a:avLst>
              <a:gd name="adj" fmla="val 24007"/>
            </a:avLst>
          </a:prstGeom>
          <a:solidFill>
            <a:schemeClr val="accent6">
              <a:lumMod val="40000"/>
              <a:lumOff val="60000"/>
            </a:schemeClr>
          </a:solidFill>
          <a:ln w="7620">
            <a:solidFill>
              <a:schemeClr val="bg2">
                <a:lumMod val="90000"/>
              </a:schemeClr>
            </a:solidFill>
            <a:prstDash val="solid"/>
          </a:ln>
        </p:spPr>
        <p:txBody>
          <a:bodyPr/>
          <a:lstStyle/>
          <a:p>
            <a:endParaRPr lang="en-IL"/>
          </a:p>
        </p:txBody>
      </p:sp>
      <p:sp>
        <p:nvSpPr>
          <p:cNvPr id="22" name="TextBox 21">
            <a:extLst>
              <a:ext uri="{FF2B5EF4-FFF2-40B4-BE49-F238E27FC236}">
                <a16:creationId xmlns:a16="http://schemas.microsoft.com/office/drawing/2014/main" id="{89DB174F-2A84-D35C-6FC1-63A411363D46}"/>
              </a:ext>
            </a:extLst>
          </p:cNvPr>
          <p:cNvSpPr txBox="1"/>
          <p:nvPr/>
        </p:nvSpPr>
        <p:spPr>
          <a:xfrm>
            <a:off x="1487954" y="3558047"/>
            <a:ext cx="7315200" cy="461665"/>
          </a:xfrm>
          <a:prstGeom prst="rect">
            <a:avLst/>
          </a:prstGeom>
          <a:noFill/>
        </p:spPr>
        <p:txBody>
          <a:bodyPr wrap="square">
            <a:spAutoFit/>
          </a:bodyPr>
          <a:lstStyle/>
          <a:p>
            <a:r>
              <a:rPr lang="en-IL" sz="2400" dirty="0">
                <a:latin typeface="Bitter Medium" panose="020B0604020202020204" charset="0"/>
              </a:rPr>
              <a:t>Scikit-Learn</a:t>
            </a:r>
          </a:p>
        </p:txBody>
      </p:sp>
      <p:sp>
        <p:nvSpPr>
          <p:cNvPr id="23" name="TextBox 22">
            <a:extLst>
              <a:ext uri="{FF2B5EF4-FFF2-40B4-BE49-F238E27FC236}">
                <a16:creationId xmlns:a16="http://schemas.microsoft.com/office/drawing/2014/main" id="{1246B5C1-FB0C-6B30-CD10-2C023F0EF29B}"/>
              </a:ext>
            </a:extLst>
          </p:cNvPr>
          <p:cNvSpPr txBox="1"/>
          <p:nvPr/>
        </p:nvSpPr>
        <p:spPr>
          <a:xfrm>
            <a:off x="1610308" y="4410524"/>
            <a:ext cx="1355272" cy="461665"/>
          </a:xfrm>
          <a:prstGeom prst="rect">
            <a:avLst/>
          </a:prstGeom>
          <a:noFill/>
        </p:spPr>
        <p:txBody>
          <a:bodyPr wrap="square" rtlCol="0">
            <a:spAutoFit/>
          </a:bodyPr>
          <a:lstStyle/>
          <a:p>
            <a:r>
              <a:rPr lang="en-US" sz="2400" dirty="0">
                <a:latin typeface="Bitter Medium" panose="020B0604020202020204" charset="0"/>
              </a:rPr>
              <a:t>H2O.ai</a:t>
            </a:r>
            <a:endParaRPr lang="en-IL" sz="2400" dirty="0">
              <a:latin typeface="Bitter Medium" panose="020B0604020202020204" charset="0"/>
            </a:endParaRPr>
          </a:p>
        </p:txBody>
      </p:sp>
      <p:sp>
        <p:nvSpPr>
          <p:cNvPr id="25" name="TextBox 24">
            <a:extLst>
              <a:ext uri="{FF2B5EF4-FFF2-40B4-BE49-F238E27FC236}">
                <a16:creationId xmlns:a16="http://schemas.microsoft.com/office/drawing/2014/main" id="{69A97DE0-D265-7D5B-A703-2C8AB35F3BA2}"/>
              </a:ext>
            </a:extLst>
          </p:cNvPr>
          <p:cNvSpPr txBox="1"/>
          <p:nvPr/>
        </p:nvSpPr>
        <p:spPr>
          <a:xfrm>
            <a:off x="1610308" y="5187163"/>
            <a:ext cx="7315200" cy="461665"/>
          </a:xfrm>
          <a:prstGeom prst="rect">
            <a:avLst/>
          </a:prstGeom>
          <a:noFill/>
        </p:spPr>
        <p:txBody>
          <a:bodyPr wrap="square">
            <a:spAutoFit/>
          </a:bodyPr>
          <a:lstStyle/>
          <a:p>
            <a:r>
              <a:rPr lang="en-US" sz="2400" dirty="0">
                <a:latin typeface="Bitter Medium" panose="020B0604020202020204" charset="0"/>
              </a:rPr>
              <a:t>PySpark</a:t>
            </a:r>
            <a:endParaRPr lang="en-IL" dirty="0">
              <a:latin typeface="Bitter Medium" panose="020B0604020202020204" charset="0"/>
            </a:endParaRPr>
          </a:p>
        </p:txBody>
      </p:sp>
      <p:sp>
        <p:nvSpPr>
          <p:cNvPr id="28" name="TextBox 27">
            <a:extLst>
              <a:ext uri="{FF2B5EF4-FFF2-40B4-BE49-F238E27FC236}">
                <a16:creationId xmlns:a16="http://schemas.microsoft.com/office/drawing/2014/main" id="{8F7EE79B-B9FE-B2CA-C182-07E4DABE3D12}"/>
              </a:ext>
            </a:extLst>
          </p:cNvPr>
          <p:cNvSpPr txBox="1"/>
          <p:nvPr/>
        </p:nvSpPr>
        <p:spPr>
          <a:xfrm>
            <a:off x="6399906" y="1726930"/>
            <a:ext cx="7713821" cy="830997"/>
          </a:xfrm>
          <a:prstGeom prst="rect">
            <a:avLst/>
          </a:prstGeom>
          <a:noFill/>
        </p:spPr>
        <p:txBody>
          <a:bodyPr wrap="square" rtlCol="0">
            <a:spAutoFit/>
          </a:bodyPr>
          <a:lstStyle/>
          <a:p>
            <a:r>
              <a:rPr lang="en-US" sz="2400" dirty="0">
                <a:latin typeface="Bitter Medium" panose="020B0604020202020204" charset="0"/>
              </a:rPr>
              <a:t>For further examination of the anomaly scores,</a:t>
            </a:r>
          </a:p>
          <a:p>
            <a:r>
              <a:rPr lang="en-US" sz="2400" dirty="0">
                <a:latin typeface="Bitter Medium" panose="020B0604020202020204" charset="0"/>
              </a:rPr>
              <a:t>This methods are suggested:</a:t>
            </a:r>
            <a:endParaRPr lang="en-IL" sz="2400" dirty="0">
              <a:latin typeface="Bitter Medium" panose="020B0604020202020204" charset="0"/>
            </a:endParaRPr>
          </a:p>
        </p:txBody>
      </p:sp>
      <p:sp>
        <p:nvSpPr>
          <p:cNvPr id="29" name="Shape 1">
            <a:extLst>
              <a:ext uri="{FF2B5EF4-FFF2-40B4-BE49-F238E27FC236}">
                <a16:creationId xmlns:a16="http://schemas.microsoft.com/office/drawing/2014/main" id="{3FD644E6-A4F2-FCF8-4F60-D856B3E36153}"/>
              </a:ext>
            </a:extLst>
          </p:cNvPr>
          <p:cNvSpPr/>
          <p:nvPr/>
        </p:nvSpPr>
        <p:spPr>
          <a:xfrm>
            <a:off x="6654691" y="3324247"/>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30" name="Shape 1">
            <a:extLst>
              <a:ext uri="{FF2B5EF4-FFF2-40B4-BE49-F238E27FC236}">
                <a16:creationId xmlns:a16="http://schemas.microsoft.com/office/drawing/2014/main" id="{C78D34E5-F595-834F-2078-D884531CE193}"/>
              </a:ext>
            </a:extLst>
          </p:cNvPr>
          <p:cNvSpPr/>
          <p:nvPr/>
        </p:nvSpPr>
        <p:spPr>
          <a:xfrm>
            <a:off x="6654691" y="4729129"/>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31" name="Shape 1">
            <a:extLst>
              <a:ext uri="{FF2B5EF4-FFF2-40B4-BE49-F238E27FC236}">
                <a16:creationId xmlns:a16="http://schemas.microsoft.com/office/drawing/2014/main" id="{B1DBEFE8-6D5A-BEA3-85EC-5E88A3ACC18A}"/>
              </a:ext>
            </a:extLst>
          </p:cNvPr>
          <p:cNvSpPr/>
          <p:nvPr/>
        </p:nvSpPr>
        <p:spPr>
          <a:xfrm>
            <a:off x="6654691" y="4009168"/>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32" name="Shape 1">
            <a:extLst>
              <a:ext uri="{FF2B5EF4-FFF2-40B4-BE49-F238E27FC236}">
                <a16:creationId xmlns:a16="http://schemas.microsoft.com/office/drawing/2014/main" id="{BCAA55F3-5EE9-5EA9-B9B6-1E4E6EC4C1A1}"/>
              </a:ext>
            </a:extLst>
          </p:cNvPr>
          <p:cNvSpPr/>
          <p:nvPr/>
        </p:nvSpPr>
        <p:spPr>
          <a:xfrm>
            <a:off x="6654691" y="5451260"/>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33" name="TextBox 32">
            <a:extLst>
              <a:ext uri="{FF2B5EF4-FFF2-40B4-BE49-F238E27FC236}">
                <a16:creationId xmlns:a16="http://schemas.microsoft.com/office/drawing/2014/main" id="{69A97DE0-D265-7D5B-A703-2C8AB35F3BA2}"/>
              </a:ext>
            </a:extLst>
          </p:cNvPr>
          <p:cNvSpPr txBox="1"/>
          <p:nvPr/>
        </p:nvSpPr>
        <p:spPr>
          <a:xfrm>
            <a:off x="7154346" y="4729549"/>
            <a:ext cx="7315200" cy="461665"/>
          </a:xfrm>
          <a:prstGeom prst="rect">
            <a:avLst/>
          </a:prstGeom>
          <a:noFill/>
        </p:spPr>
        <p:txBody>
          <a:bodyPr wrap="square">
            <a:spAutoFit/>
          </a:bodyPr>
          <a:lstStyle/>
          <a:p>
            <a:r>
              <a:rPr lang="en-US" sz="2400" dirty="0">
                <a:latin typeface="Bitter Medium" panose="020B0604020202020204" charset="0"/>
              </a:rPr>
              <a:t>Normalization</a:t>
            </a:r>
            <a:endParaRPr lang="en-IL" sz="2400" dirty="0">
              <a:latin typeface="Bitter Medium" panose="020B0604020202020204" charset="0"/>
            </a:endParaRPr>
          </a:p>
        </p:txBody>
      </p:sp>
      <p:sp>
        <p:nvSpPr>
          <p:cNvPr id="35" name="TextBox 34">
            <a:extLst>
              <a:ext uri="{FF2B5EF4-FFF2-40B4-BE49-F238E27FC236}">
                <a16:creationId xmlns:a16="http://schemas.microsoft.com/office/drawing/2014/main" id="{94BA1393-6B75-3D3E-389D-93B5B437EE6F}"/>
              </a:ext>
            </a:extLst>
          </p:cNvPr>
          <p:cNvSpPr txBox="1"/>
          <p:nvPr/>
        </p:nvSpPr>
        <p:spPr>
          <a:xfrm>
            <a:off x="7270073" y="5454989"/>
            <a:ext cx="7372350" cy="461665"/>
          </a:xfrm>
          <a:prstGeom prst="rect">
            <a:avLst/>
          </a:prstGeom>
          <a:noFill/>
        </p:spPr>
        <p:txBody>
          <a:bodyPr wrap="square">
            <a:spAutoFit/>
          </a:bodyPr>
          <a:lstStyle/>
          <a:p>
            <a:r>
              <a:rPr lang="en-IL" sz="2400" dirty="0">
                <a:latin typeface="Bitter Medium" panose="020B0604020202020204" charset="0"/>
              </a:rPr>
              <a:t>Visualization</a:t>
            </a:r>
          </a:p>
        </p:txBody>
      </p:sp>
    </p:spTree>
    <p:extLst>
      <p:ext uri="{BB962C8B-B14F-4D97-AF65-F5344CB8AC3E}">
        <p14:creationId xmlns:p14="http://schemas.microsoft.com/office/powerpoint/2010/main" val="80975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40093" y="757595"/>
            <a:ext cx="7663815" cy="677765"/>
          </a:xfrm>
          <a:prstGeom prst="rect">
            <a:avLst/>
          </a:prstGeom>
          <a:noFill/>
          <a:ln/>
        </p:spPr>
        <p:txBody>
          <a:bodyPr wrap="square" lIns="0" tIns="0" rIns="0" bIns="0" rtlCol="0" anchor="t"/>
          <a:lstStyle/>
          <a:p>
            <a:pPr marL="0" indent="0">
              <a:lnSpc>
                <a:spcPts val="5200"/>
              </a:lnSpc>
              <a:buNone/>
            </a:pPr>
            <a:r>
              <a:rPr lang="en-US" sz="4400" b="1" kern="0" spc="-125" dirty="0">
                <a:solidFill>
                  <a:srgbClr val="2C3F42"/>
                </a:solidFill>
                <a:latin typeface="Bitter Medium" pitchFamily="34" charset="0"/>
              </a:rPr>
              <a:t>Validation Phase</a:t>
            </a:r>
          </a:p>
        </p:txBody>
      </p:sp>
      <p:pic>
        <p:nvPicPr>
          <p:cNvPr id="4" name="Image 1" descr="preencoded.png"/>
          <p:cNvPicPr>
            <a:picLocks noChangeAspect="1"/>
          </p:cNvPicPr>
          <p:nvPr/>
        </p:nvPicPr>
        <p:blipFill>
          <a:blip r:embed="rId3"/>
          <a:stretch>
            <a:fillRect/>
          </a:stretch>
        </p:blipFill>
        <p:spPr>
          <a:xfrm>
            <a:off x="211396" y="2853809"/>
            <a:ext cx="1057394" cy="1691759"/>
          </a:xfrm>
          <a:prstGeom prst="rect">
            <a:avLst/>
          </a:prstGeom>
        </p:spPr>
      </p:pic>
      <p:sp>
        <p:nvSpPr>
          <p:cNvPr id="5" name="Text 1"/>
          <p:cNvSpPr/>
          <p:nvPr/>
        </p:nvSpPr>
        <p:spPr>
          <a:xfrm>
            <a:off x="1404412" y="2929474"/>
            <a:ext cx="2643426" cy="330398"/>
          </a:xfrm>
          <a:prstGeom prst="rect">
            <a:avLst/>
          </a:prstGeom>
          <a:noFill/>
          <a:ln/>
        </p:spPr>
        <p:txBody>
          <a:bodyPr wrap="none" lIns="0" tIns="0" rIns="0" bIns="0" rtlCol="0" anchor="t"/>
          <a:lstStyle/>
          <a:p>
            <a:pPr marL="0" indent="0" algn="l">
              <a:lnSpc>
                <a:spcPts val="2600"/>
              </a:lnSpc>
              <a:buNone/>
            </a:pPr>
            <a:r>
              <a:rPr lang="en-US" sz="2800" b="1" kern="0" spc="-62" dirty="0">
                <a:solidFill>
                  <a:srgbClr val="2B2E3C"/>
                </a:solidFill>
                <a:latin typeface="Bitter Medium" pitchFamily="34" charset="0"/>
                <a:ea typeface="Bitter Medium" pitchFamily="34" charset="-122"/>
                <a:cs typeface="Bitter Medium" pitchFamily="34" charset="-120"/>
              </a:rPr>
              <a:t>Inject Random Nodes</a:t>
            </a:r>
            <a:endParaRPr lang="en-US" sz="2800" b="1" dirty="0"/>
          </a:p>
        </p:txBody>
      </p:sp>
      <p:sp>
        <p:nvSpPr>
          <p:cNvPr id="6" name="Text 2"/>
          <p:cNvSpPr/>
          <p:nvPr/>
        </p:nvSpPr>
        <p:spPr>
          <a:xfrm>
            <a:off x="1404412" y="3299189"/>
            <a:ext cx="6289238" cy="676513"/>
          </a:xfrm>
          <a:prstGeom prst="rect">
            <a:avLst/>
          </a:prstGeom>
          <a:noFill/>
          <a:ln/>
        </p:spPr>
        <p:txBody>
          <a:bodyPr wrap="square" lIns="0" tIns="0" rIns="0" bIns="0" rtlCol="0" anchor="t"/>
          <a:lstStyle/>
          <a:p>
            <a:pPr marL="0" indent="0" algn="l">
              <a:lnSpc>
                <a:spcPts val="2650"/>
              </a:lnSpc>
              <a:buNone/>
            </a:pPr>
            <a:r>
              <a:rPr lang="en-US" sz="2400" kern="0" spc="-33" dirty="0">
                <a:solidFill>
                  <a:srgbClr val="2B2E3C"/>
                </a:solidFill>
                <a:latin typeface="Bitter Medium" panose="020B0604020202020204" charset="0"/>
                <a:ea typeface="Open Sans" pitchFamily="34" charset="-122"/>
                <a:cs typeface="Open Sans" pitchFamily="34" charset="-120"/>
              </a:rPr>
              <a:t>Add isolated or connected nodes to disrupt the network's inherent structure, generating unexpected anomalies.</a:t>
            </a:r>
            <a:endParaRPr lang="en-US" sz="2400" dirty="0">
              <a:latin typeface="Bitter Medium" panose="020B0604020202020204" charset="0"/>
            </a:endParaRPr>
          </a:p>
        </p:txBody>
      </p:sp>
      <p:pic>
        <p:nvPicPr>
          <p:cNvPr id="7" name="Image 2" descr="preencoded.png"/>
          <p:cNvPicPr>
            <a:picLocks noChangeAspect="1"/>
          </p:cNvPicPr>
          <p:nvPr/>
        </p:nvPicPr>
        <p:blipFill>
          <a:blip r:embed="rId4"/>
          <a:stretch>
            <a:fillRect/>
          </a:stretch>
        </p:blipFill>
        <p:spPr>
          <a:xfrm>
            <a:off x="211396" y="4545568"/>
            <a:ext cx="1057394" cy="1691759"/>
          </a:xfrm>
          <a:prstGeom prst="rect">
            <a:avLst/>
          </a:prstGeom>
        </p:spPr>
      </p:pic>
      <p:sp>
        <p:nvSpPr>
          <p:cNvPr id="8" name="Text 3"/>
          <p:cNvSpPr/>
          <p:nvPr/>
        </p:nvSpPr>
        <p:spPr>
          <a:xfrm>
            <a:off x="1404412" y="4621233"/>
            <a:ext cx="2643426" cy="330398"/>
          </a:xfrm>
          <a:prstGeom prst="rect">
            <a:avLst/>
          </a:prstGeom>
          <a:noFill/>
          <a:ln/>
        </p:spPr>
        <p:txBody>
          <a:bodyPr wrap="none" lIns="0" tIns="0" rIns="0" bIns="0" rtlCol="0" anchor="t"/>
          <a:lstStyle/>
          <a:p>
            <a:pPr marL="0" indent="0" algn="l">
              <a:lnSpc>
                <a:spcPts val="2600"/>
              </a:lnSpc>
              <a:buNone/>
            </a:pPr>
            <a:r>
              <a:rPr lang="en-US" sz="2800" b="1" kern="0" spc="-62" dirty="0">
                <a:solidFill>
                  <a:srgbClr val="2B2E3C"/>
                </a:solidFill>
                <a:latin typeface="Bitter Medium" pitchFamily="34" charset="0"/>
                <a:ea typeface="Bitter Medium" pitchFamily="34" charset="-122"/>
                <a:cs typeface="Bitter Medium" pitchFamily="34" charset="-120"/>
              </a:rPr>
              <a:t>Assess Performance</a:t>
            </a:r>
            <a:endParaRPr lang="en-US" sz="2800" b="1" dirty="0"/>
          </a:p>
        </p:txBody>
      </p:sp>
      <p:sp>
        <p:nvSpPr>
          <p:cNvPr id="9" name="Text 4"/>
          <p:cNvSpPr/>
          <p:nvPr/>
        </p:nvSpPr>
        <p:spPr>
          <a:xfrm>
            <a:off x="1427381" y="4989543"/>
            <a:ext cx="6289238" cy="676513"/>
          </a:xfrm>
          <a:prstGeom prst="rect">
            <a:avLst/>
          </a:prstGeom>
          <a:noFill/>
          <a:ln/>
        </p:spPr>
        <p:txBody>
          <a:bodyPr wrap="square" lIns="0" tIns="0" rIns="0" bIns="0" rtlCol="0" anchor="t"/>
          <a:lstStyle/>
          <a:p>
            <a:pPr marL="0" indent="0" algn="l">
              <a:lnSpc>
                <a:spcPts val="2650"/>
              </a:lnSpc>
              <a:buNone/>
            </a:pPr>
            <a:r>
              <a:rPr lang="en-US" sz="2400" kern="0" spc="-33" dirty="0">
                <a:solidFill>
                  <a:srgbClr val="2B2E3C"/>
                </a:solidFill>
                <a:latin typeface="Bitter Medium" panose="020B0604020202020204" charset="0"/>
                <a:ea typeface="Open Sans" pitchFamily="34" charset="-122"/>
                <a:cs typeface="Open Sans" pitchFamily="34" charset="-120"/>
              </a:rPr>
              <a:t>Evaluate how the model responds to these structural disruptions, measuring its adaptability and resilience.</a:t>
            </a:r>
            <a:endParaRPr lang="en-US" sz="2400" dirty="0">
              <a:latin typeface="Bitter Medium" panose="020B0604020202020204" charset="0"/>
            </a:endParaRPr>
          </a:p>
        </p:txBody>
      </p:sp>
      <p:pic>
        <p:nvPicPr>
          <p:cNvPr id="10" name="Image 3" descr="preencoded.png"/>
          <p:cNvPicPr>
            <a:picLocks noChangeAspect="1"/>
          </p:cNvPicPr>
          <p:nvPr/>
        </p:nvPicPr>
        <p:blipFill>
          <a:blip r:embed="rId5"/>
          <a:stretch>
            <a:fillRect/>
          </a:stretch>
        </p:blipFill>
        <p:spPr>
          <a:xfrm>
            <a:off x="211396" y="6237327"/>
            <a:ext cx="1057394" cy="1691759"/>
          </a:xfrm>
          <a:prstGeom prst="rect">
            <a:avLst/>
          </a:prstGeom>
        </p:spPr>
      </p:pic>
      <p:sp>
        <p:nvSpPr>
          <p:cNvPr id="11" name="Text 5"/>
          <p:cNvSpPr/>
          <p:nvPr/>
        </p:nvSpPr>
        <p:spPr>
          <a:xfrm>
            <a:off x="1404412" y="6312992"/>
            <a:ext cx="2643426" cy="330398"/>
          </a:xfrm>
          <a:prstGeom prst="rect">
            <a:avLst/>
          </a:prstGeom>
          <a:noFill/>
          <a:ln/>
        </p:spPr>
        <p:txBody>
          <a:bodyPr wrap="none" lIns="0" tIns="0" rIns="0" bIns="0" rtlCol="0" anchor="t"/>
          <a:lstStyle/>
          <a:p>
            <a:pPr marL="0" indent="0" algn="l">
              <a:lnSpc>
                <a:spcPts val="2600"/>
              </a:lnSpc>
              <a:buNone/>
            </a:pPr>
            <a:r>
              <a:rPr lang="en-US" sz="2800" b="1" kern="0" spc="-62" dirty="0">
                <a:solidFill>
                  <a:srgbClr val="2B2E3C"/>
                </a:solidFill>
                <a:latin typeface="Bitter Medium" pitchFamily="34" charset="0"/>
                <a:ea typeface="Bitter Medium" pitchFamily="34" charset="-122"/>
                <a:cs typeface="Bitter Medium" pitchFamily="34" charset="-120"/>
              </a:rPr>
              <a:t>Analyze Results</a:t>
            </a:r>
            <a:endParaRPr lang="en-US" sz="2800" b="1" dirty="0"/>
          </a:p>
        </p:txBody>
      </p:sp>
      <p:sp>
        <p:nvSpPr>
          <p:cNvPr id="12" name="Text 6"/>
          <p:cNvSpPr/>
          <p:nvPr/>
        </p:nvSpPr>
        <p:spPr>
          <a:xfrm>
            <a:off x="1427380" y="6577667"/>
            <a:ext cx="6976527" cy="894338"/>
          </a:xfrm>
          <a:prstGeom prst="rect">
            <a:avLst/>
          </a:prstGeom>
          <a:noFill/>
          <a:ln/>
        </p:spPr>
        <p:txBody>
          <a:bodyPr wrap="square" lIns="0" tIns="0" rIns="0" bIns="0" rtlCol="0" anchor="t"/>
          <a:lstStyle/>
          <a:p>
            <a:pPr marL="0" indent="0" algn="l">
              <a:lnSpc>
                <a:spcPts val="2650"/>
              </a:lnSpc>
              <a:buNone/>
            </a:pPr>
            <a:r>
              <a:rPr lang="en-US" sz="2400" dirty="0">
                <a:latin typeface="Bitter Medium" panose="020B0604020202020204" charset="0"/>
              </a:rPr>
              <a:t>Ensure that the process is performed through multiple iterations and conduct a comparative analysis relative to the temporal anomaly results across all iterations.</a:t>
            </a:r>
          </a:p>
        </p:txBody>
      </p:sp>
      <p:sp>
        <p:nvSpPr>
          <p:cNvPr id="13" name="TextBox 12">
            <a:extLst>
              <a:ext uri="{FF2B5EF4-FFF2-40B4-BE49-F238E27FC236}">
                <a16:creationId xmlns:a16="http://schemas.microsoft.com/office/drawing/2014/main" id="{BB968D9E-3057-FEBD-F436-3EAA351336D8}"/>
              </a:ext>
            </a:extLst>
          </p:cNvPr>
          <p:cNvSpPr txBox="1"/>
          <p:nvPr/>
        </p:nvSpPr>
        <p:spPr>
          <a:xfrm>
            <a:off x="673769" y="1474677"/>
            <a:ext cx="7170821" cy="830997"/>
          </a:xfrm>
          <a:prstGeom prst="rect">
            <a:avLst/>
          </a:prstGeom>
          <a:noFill/>
        </p:spPr>
        <p:txBody>
          <a:bodyPr wrap="square" rtlCol="0">
            <a:spAutoFit/>
          </a:bodyPr>
          <a:lstStyle/>
          <a:p>
            <a:r>
              <a:rPr lang="en-US" sz="2400" dirty="0">
                <a:latin typeface="Bitter Medium" panose="020B0604020202020204" charset="0"/>
              </a:rPr>
              <a:t>creating a controlled laboratory environment to assess sensitivity to structural changes.</a:t>
            </a:r>
            <a:endParaRPr lang="en-IL" sz="2400" dirty="0"/>
          </a:p>
        </p:txBody>
      </p:sp>
      <p:pic>
        <p:nvPicPr>
          <p:cNvPr id="2050" name="Picture 2">
            <a:extLst>
              <a:ext uri="{FF2B5EF4-FFF2-40B4-BE49-F238E27FC236}">
                <a16:creationId xmlns:a16="http://schemas.microsoft.com/office/drawing/2014/main" id="{31AD68A2-6EAA-BED1-0624-8E7BFD398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232" y="0"/>
            <a:ext cx="6160168"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9253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Expected Results</a:t>
            </a:r>
            <a:endParaRPr lang="en-US" sz="4450" b="1" dirty="0">
              <a:solidFill>
                <a:srgbClr val="2C3F42"/>
              </a:solidFill>
            </a:endParaRPr>
          </a:p>
        </p:txBody>
      </p:sp>
      <p:sp>
        <p:nvSpPr>
          <p:cNvPr id="4" name="Text 1"/>
          <p:cNvSpPr/>
          <p:nvPr/>
        </p:nvSpPr>
        <p:spPr>
          <a:xfrm>
            <a:off x="6280190" y="3241477"/>
            <a:ext cx="7556421" cy="1814513"/>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This model aims to achieve robust and precise anomaly detection in dynamic citation networks. We expect the model to effectively analyze and interpret these networks for anomaly detection. The model integrates hyperbolic geometry, self-attention mechanisms, and temporal embedding to advance graph-based anomaly detection methodologies.</a:t>
            </a:r>
            <a:endParaRPr lang="en-US" sz="2400" dirty="0">
              <a:latin typeface="Bitter Medium" panose="020B0604020202020204" charset="0"/>
            </a:endParaRPr>
          </a:p>
        </p:txBody>
      </p:sp>
      <p:sp>
        <p:nvSpPr>
          <p:cNvPr id="5" name="Text 2"/>
          <p:cNvSpPr/>
          <p:nvPr/>
        </p:nvSpPr>
        <p:spPr>
          <a:xfrm>
            <a:off x="6280190" y="6024245"/>
            <a:ext cx="7556421" cy="725805"/>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The proposed model is expected to achieve at least 80% detection rate for anomalies within dynamic citation graphs.</a:t>
            </a:r>
            <a:endParaRPr lang="en-US" sz="2400" dirty="0">
              <a:latin typeface="Bitter Medium" panose="020B0604020202020204" charset="0"/>
            </a:endParaRPr>
          </a:p>
        </p:txBody>
      </p:sp>
      <p:sp>
        <p:nvSpPr>
          <p:cNvPr id="6" name="Rectangle 5">
            <a:extLst>
              <a:ext uri="{FF2B5EF4-FFF2-40B4-BE49-F238E27FC236}">
                <a16:creationId xmlns:a16="http://schemas.microsoft.com/office/drawing/2014/main" id="{4AF355E9-CCB7-CC6C-FDB9-5ED771D399ED}"/>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DAEA45-6823-E5A1-E445-AD5CE22189E9}"/>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4450" dirty="0">
              <a:latin typeface="Bitter Medium" panose="020B0604020202020204" charset="0"/>
            </a:endParaRPr>
          </a:p>
        </p:txBody>
      </p:sp>
      <p:sp>
        <p:nvSpPr>
          <p:cNvPr id="4" name="TextBox 3">
            <a:extLst>
              <a:ext uri="{FF2B5EF4-FFF2-40B4-BE49-F238E27FC236}">
                <a16:creationId xmlns:a16="http://schemas.microsoft.com/office/drawing/2014/main" id="{466F1F2A-99E5-9F0A-4A78-65BCC66CEC8B}"/>
              </a:ext>
            </a:extLst>
          </p:cNvPr>
          <p:cNvSpPr txBox="1"/>
          <p:nvPr/>
        </p:nvSpPr>
        <p:spPr>
          <a:xfrm>
            <a:off x="3911138" y="683774"/>
            <a:ext cx="6808124" cy="777136"/>
          </a:xfrm>
          <a:prstGeom prst="rect">
            <a:avLst/>
          </a:prstGeom>
          <a:noFill/>
        </p:spPr>
        <p:txBody>
          <a:bodyPr wrap="square" rtlCol="0">
            <a:spAutoFit/>
          </a:bodyPr>
          <a:lstStyle/>
          <a:p>
            <a:r>
              <a:rPr lang="en-US" sz="4450" b="1" dirty="0">
                <a:solidFill>
                  <a:srgbClr val="2C3F42"/>
                </a:solidFill>
                <a:latin typeface="Bitter Medium" panose="020B0604020202020204" charset="0"/>
              </a:rPr>
              <a:t>Expected Challenges</a:t>
            </a:r>
            <a:endParaRPr lang="en-IL" sz="4450" b="1" dirty="0">
              <a:solidFill>
                <a:srgbClr val="2C3F42"/>
              </a:solidFill>
              <a:latin typeface="Bitter Medium" panose="020B0604020202020204" charset="0"/>
            </a:endParaRPr>
          </a:p>
        </p:txBody>
      </p:sp>
      <p:sp>
        <p:nvSpPr>
          <p:cNvPr id="5" name="TextBox 4">
            <a:extLst>
              <a:ext uri="{FF2B5EF4-FFF2-40B4-BE49-F238E27FC236}">
                <a16:creationId xmlns:a16="http://schemas.microsoft.com/office/drawing/2014/main" id="{62739CF2-E694-AF52-E3C4-D5F39C375ED6}"/>
              </a:ext>
            </a:extLst>
          </p:cNvPr>
          <p:cNvSpPr txBox="1"/>
          <p:nvPr/>
        </p:nvSpPr>
        <p:spPr>
          <a:xfrm>
            <a:off x="900545" y="1728849"/>
            <a:ext cx="7988004" cy="5262979"/>
          </a:xfrm>
          <a:prstGeom prst="rect">
            <a:avLst/>
          </a:prstGeom>
          <a:noFill/>
        </p:spPr>
        <p:txBody>
          <a:bodyPr wrap="square" rtlCol="0">
            <a:spAutoFit/>
          </a:bodyPr>
          <a:lstStyle/>
          <a:p>
            <a:r>
              <a:rPr lang="en-US" sz="2400" dirty="0">
                <a:latin typeface="Bitter Medium" panose="020B0604020202020204" charset="0"/>
              </a:rPr>
              <a:t>Several challenges are anticipated in the implementation of this project, Each plays a crucial role in ensuring the accuracy and efficiency of the proposed model.</a:t>
            </a:r>
          </a:p>
          <a:p>
            <a:r>
              <a:rPr lang="en-US" dirty="0">
                <a:latin typeface="Bitter Medium" panose="020B0604020202020204" charset="0"/>
              </a:rPr>
              <a:t> </a:t>
            </a:r>
          </a:p>
          <a:p>
            <a:pPr marL="285750" indent="-285750">
              <a:buFont typeface="Arial" panose="020B0604020202020204" pitchFamily="34" charset="0"/>
              <a:buChar char="•"/>
            </a:pPr>
            <a:r>
              <a:rPr lang="en-US" sz="2400" dirty="0">
                <a:latin typeface="Bitter Medium" panose="020B0604020202020204" charset="0"/>
              </a:rPr>
              <a:t>Dataset Selection</a:t>
            </a:r>
          </a:p>
          <a:p>
            <a:endParaRPr lang="en-US" dirty="0">
              <a:latin typeface="Bitter Medium" panose="020B0604020202020204" charset="0"/>
            </a:endParaRPr>
          </a:p>
          <a:p>
            <a:pPr marL="285750" indent="-285750">
              <a:buFont typeface="Arial" panose="020B0604020202020204" pitchFamily="34" charset="0"/>
              <a:buChar char="•"/>
            </a:pPr>
            <a:r>
              <a:rPr lang="en-US" sz="2400" dirty="0">
                <a:latin typeface="Bitter Medium" panose="020B0604020202020204" charset="0"/>
              </a:rPr>
              <a:t>Computational Constraints</a:t>
            </a:r>
          </a:p>
          <a:p>
            <a:r>
              <a:rPr lang="en-US" dirty="0">
                <a:latin typeface="Bitter Medium" panose="020B0604020202020204" charset="0"/>
              </a:rPr>
              <a:t> </a:t>
            </a:r>
          </a:p>
          <a:p>
            <a:pPr marL="285750" indent="-285750">
              <a:buFont typeface="Arial" panose="020B0604020202020204" pitchFamily="34" charset="0"/>
              <a:buChar char="•"/>
            </a:pPr>
            <a:r>
              <a:rPr lang="en-US" sz="2400" dirty="0">
                <a:latin typeface="Bitter Medium" panose="020B0604020202020204" charset="0"/>
              </a:rPr>
              <a:t>Parameter Optimization</a:t>
            </a:r>
          </a:p>
          <a:p>
            <a:r>
              <a:rPr lang="en-US" dirty="0">
                <a:latin typeface="Bitter Medium" panose="020B0604020202020204" charset="0"/>
              </a:rPr>
              <a:t> </a:t>
            </a:r>
          </a:p>
          <a:p>
            <a:r>
              <a:rPr lang="en-US" sz="2400" dirty="0">
                <a:latin typeface="Bitter Medium" panose="020B0604020202020204" charset="0"/>
              </a:rPr>
              <a:t>Through an iterative process of trial and error, we aim to refine and adjust these configurations to ensure the development of a robust and reliable model capable of effectively detecting citation anomalies.</a:t>
            </a:r>
            <a:endParaRPr lang="en-IL" sz="2400" dirty="0">
              <a:latin typeface="Bitter Medium" panose="020B0604020202020204" charset="0"/>
            </a:endParaRPr>
          </a:p>
        </p:txBody>
      </p:sp>
      <p:pic>
        <p:nvPicPr>
          <p:cNvPr id="6" name="תמונה 5" descr="תמונה שמכילה אדם">
            <a:extLst>
              <a:ext uri="{FF2B5EF4-FFF2-40B4-BE49-F238E27FC236}">
                <a16:creationId xmlns:a16="http://schemas.microsoft.com/office/drawing/2014/main" id="{B7AAD10C-63DF-8FBA-F681-F9BDC19B9D99}"/>
              </a:ext>
            </a:extLst>
          </p:cNvPr>
          <p:cNvPicPr>
            <a:picLocks noChangeAspect="1"/>
          </p:cNvPicPr>
          <p:nvPr/>
        </p:nvPicPr>
        <p:blipFill>
          <a:blip r:embed="rId2"/>
          <a:stretch>
            <a:fillRect/>
          </a:stretch>
        </p:blipFill>
        <p:spPr>
          <a:xfrm>
            <a:off x="9252857" y="2103120"/>
            <a:ext cx="5309530" cy="4508137"/>
          </a:xfrm>
          <a:prstGeom prst="rect">
            <a:avLst/>
          </a:prstGeom>
        </p:spPr>
      </p:pic>
    </p:spTree>
    <p:extLst>
      <p:ext uri="{BB962C8B-B14F-4D97-AF65-F5344CB8AC3E}">
        <p14:creationId xmlns:p14="http://schemas.microsoft.com/office/powerpoint/2010/main" val="172734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7EF"/>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45D5A1-683A-56CA-DEF8-5489783B5355}"/>
              </a:ext>
            </a:extLst>
          </p:cNvPr>
          <p:cNvSpPr txBox="1"/>
          <p:nvPr/>
        </p:nvSpPr>
        <p:spPr>
          <a:xfrm>
            <a:off x="853764" y="-607936"/>
            <a:ext cx="6301579" cy="21687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50" b="1" dirty="0">
                <a:solidFill>
                  <a:srgbClr val="2C3F42"/>
                </a:solidFill>
                <a:latin typeface="Bitter Medium" panose="020B0604020202020204" charset="0"/>
                <a:ea typeface="+mj-ea"/>
                <a:cs typeface="+mj-cs"/>
              </a:rPr>
              <a:t>Problem Definition</a:t>
            </a:r>
          </a:p>
        </p:txBody>
      </p:sp>
      <p:sp>
        <p:nvSpPr>
          <p:cNvPr id="2" name="TextBox 1">
            <a:extLst>
              <a:ext uri="{FF2B5EF4-FFF2-40B4-BE49-F238E27FC236}">
                <a16:creationId xmlns:a16="http://schemas.microsoft.com/office/drawing/2014/main" id="{895BB275-0BFB-5924-F1A0-4E6EAE9F121F}"/>
              </a:ext>
            </a:extLst>
          </p:cNvPr>
          <p:cNvSpPr txBox="1"/>
          <p:nvPr/>
        </p:nvSpPr>
        <p:spPr>
          <a:xfrm>
            <a:off x="247806" y="944880"/>
            <a:ext cx="7707474" cy="7051040"/>
          </a:xfrm>
          <a:prstGeom prst="rect">
            <a:avLst/>
          </a:prstGeom>
        </p:spPr>
        <p:txBody>
          <a:bodyPr vert="horz" lIns="91440" tIns="45720" rIns="91440" bIns="45720" rtlCol="0">
            <a:noAutofit/>
          </a:bodyPr>
          <a:lstStyle/>
          <a:p>
            <a:pPr marL="57150">
              <a:lnSpc>
                <a:spcPct val="90000"/>
              </a:lnSpc>
              <a:spcAft>
                <a:spcPts val="600"/>
              </a:spcAft>
            </a:pPr>
            <a:r>
              <a:rPr lang="en-US" sz="2400" dirty="0">
                <a:latin typeface="Bitter Medium" panose="020B0604020202020204" charset="0"/>
              </a:rPr>
              <a:t>Scientific articles build upon one another by leveraging existing information  and data. </a:t>
            </a:r>
          </a:p>
          <a:p>
            <a:pPr marL="57150">
              <a:lnSpc>
                <a:spcPct val="90000"/>
              </a:lnSpc>
              <a:spcAft>
                <a:spcPts val="600"/>
              </a:spcAft>
            </a:pPr>
            <a:r>
              <a:rPr lang="en-US" sz="2400" dirty="0">
                <a:latin typeface="Bitter Medium" panose="020B0604020202020204" charset="0"/>
              </a:rPr>
              <a:t>To acknowledge their sources, researchers cite earlier studies. </a:t>
            </a:r>
          </a:p>
          <a:p>
            <a:pPr indent="-228600">
              <a:lnSpc>
                <a:spcPct val="90000"/>
              </a:lnSpc>
              <a:spcAft>
                <a:spcPts val="600"/>
              </a:spcAft>
              <a:buFont typeface="Arial" panose="020B0604020202020204" pitchFamily="34" charset="0"/>
              <a:buChar char="•"/>
            </a:pPr>
            <a:endParaRPr lang="en-US" sz="2400" dirty="0">
              <a:latin typeface="Bitter Medium" panose="020B0604020202020204" charset="0"/>
            </a:endParaRPr>
          </a:p>
          <a:p>
            <a:pPr marL="57150">
              <a:lnSpc>
                <a:spcPct val="90000"/>
              </a:lnSpc>
              <a:spcAft>
                <a:spcPts val="600"/>
              </a:spcAft>
            </a:pPr>
            <a:r>
              <a:rPr lang="en-US" sz="2400" dirty="0">
                <a:latin typeface="Bitter Medium" panose="020B0604020202020204" charset="0"/>
              </a:rPr>
              <a:t>Over time, citation patterns vary—some articles     experience a surge in citations shortly   after publication, only to decline in  relevance, while others receive little attention initially  but gain recognition and citations after a significant delay.</a:t>
            </a:r>
          </a:p>
          <a:p>
            <a:pPr marL="285750" indent="-228600">
              <a:lnSpc>
                <a:spcPct val="90000"/>
              </a:lnSpc>
              <a:spcAft>
                <a:spcPts val="600"/>
              </a:spcAft>
              <a:buFont typeface="Arial" panose="020B0604020202020204" pitchFamily="34" charset="0"/>
              <a:buChar char="•"/>
            </a:pPr>
            <a:endParaRPr lang="en-US" sz="2400" dirty="0">
              <a:latin typeface="Bitter Medium" panose="020B0604020202020204" charset="0"/>
            </a:endParaRPr>
          </a:p>
          <a:p>
            <a:pPr marL="57150">
              <a:lnSpc>
                <a:spcPct val="90000"/>
              </a:lnSpc>
              <a:spcAft>
                <a:spcPts val="600"/>
              </a:spcAft>
            </a:pPr>
            <a:r>
              <a:rPr lang="en-US" sz="2400" dirty="0">
                <a:latin typeface="Bitter Medium" panose="020B0604020202020204" charset="0"/>
              </a:rPr>
              <a:t>This project aims to identify such citation anomalies over time, specifically detecting:</a:t>
            </a:r>
          </a:p>
          <a:p>
            <a:pPr marL="742950" lvl="1" indent="-228600">
              <a:lnSpc>
                <a:spcPct val="90000"/>
              </a:lnSpc>
              <a:spcAft>
                <a:spcPts val="600"/>
              </a:spcAft>
              <a:buFont typeface="Arial" panose="020B0604020202020204" pitchFamily="34" charset="0"/>
              <a:buChar char="•"/>
            </a:pPr>
            <a:r>
              <a:rPr lang="en-US" sz="2400" dirty="0">
                <a:latin typeface="Bitter Medium" panose="020B0604020202020204" charset="0"/>
              </a:rPr>
              <a:t>Articles that peak in citations soon after publication but are later forgotten.</a:t>
            </a:r>
          </a:p>
          <a:p>
            <a:pPr marL="742950" lvl="1" indent="-228600">
              <a:lnSpc>
                <a:spcPct val="90000"/>
              </a:lnSpc>
              <a:spcAft>
                <a:spcPts val="600"/>
              </a:spcAft>
              <a:buFont typeface="Arial" panose="020B0604020202020204" pitchFamily="34" charset="0"/>
              <a:buChar char="•"/>
            </a:pPr>
            <a:r>
              <a:rPr lang="en-US" sz="2400" dirty="0">
                <a:latin typeface="Bitter Medium" panose="020B0604020202020204" charset="0"/>
              </a:rPr>
              <a:t>Articles that gain prominence only after a long period, experiencing a delayed citation peak</a:t>
            </a:r>
            <a:r>
              <a:rPr lang="en-US" sz="2400" dirty="0"/>
              <a:t>.</a:t>
            </a:r>
          </a:p>
        </p:txBody>
      </p:sp>
      <p:pic>
        <p:nvPicPr>
          <p:cNvPr id="11" name="Picture 10" descr="A sphere with glowing dots and lines&#10;&#10;Description automatically generated">
            <a:extLst>
              <a:ext uri="{FF2B5EF4-FFF2-40B4-BE49-F238E27FC236}">
                <a16:creationId xmlns:a16="http://schemas.microsoft.com/office/drawing/2014/main" id="{6E354845-CDAF-111E-A848-7452D3E09466}"/>
              </a:ext>
            </a:extLst>
          </p:cNvPr>
          <p:cNvPicPr>
            <a:picLocks noChangeAspect="1"/>
          </p:cNvPicPr>
          <p:nvPr/>
        </p:nvPicPr>
        <p:blipFill>
          <a:blip r:embed="rId2"/>
          <a:srcRect t="1519" r="2" b="9060"/>
          <a:stretch/>
        </p:blipFill>
        <p:spPr>
          <a:xfrm>
            <a:off x="7475058" y="10"/>
            <a:ext cx="7155342" cy="82295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08504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1F7AA5-EB68-B764-F763-6A9ADE489922}"/>
              </a:ext>
            </a:extLst>
          </p:cNvPr>
          <p:cNvSpPr txBox="1"/>
          <p:nvPr/>
        </p:nvSpPr>
        <p:spPr>
          <a:xfrm>
            <a:off x="1234440" y="2360719"/>
            <a:ext cx="3154680" cy="3056708"/>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rgbClr val="FFFFFF"/>
                </a:solidFill>
                <a:latin typeface="+mj-lt"/>
                <a:ea typeface="+mj-ea"/>
                <a:cs typeface="+mj-cs"/>
              </a:rPr>
              <a:t>Thank you for listening.</a:t>
            </a:r>
          </a:p>
          <a:p>
            <a:pPr algn="ctr">
              <a:lnSpc>
                <a:spcPct val="90000"/>
              </a:lnSpc>
              <a:spcBef>
                <a:spcPct val="0"/>
              </a:spcBef>
              <a:spcAft>
                <a:spcPts val="600"/>
              </a:spcAft>
            </a:pPr>
            <a:endParaRPr lang="en-US" sz="3300" kern="1200" dirty="0">
              <a:solidFill>
                <a:srgbClr val="FFFFFF"/>
              </a:solidFill>
              <a:latin typeface="+mj-lt"/>
              <a:ea typeface="+mj-ea"/>
              <a:cs typeface="+mj-cs"/>
            </a:endParaRPr>
          </a:p>
          <a:p>
            <a:pPr algn="ctr">
              <a:lnSpc>
                <a:spcPct val="90000"/>
              </a:lnSpc>
              <a:spcBef>
                <a:spcPct val="0"/>
              </a:spcBef>
              <a:spcAft>
                <a:spcPts val="600"/>
              </a:spcAft>
            </a:pPr>
            <a:r>
              <a:rPr lang="en-US" sz="3300" kern="1200" dirty="0">
                <a:solidFill>
                  <a:srgbClr val="FFFFFF"/>
                </a:solidFill>
                <a:latin typeface="+mj-lt"/>
                <a:ea typeface="+mj-ea"/>
                <a:cs typeface="+mj-cs"/>
              </a:rPr>
              <a:t>		Questions?</a:t>
            </a:r>
          </a:p>
          <a:p>
            <a:pPr algn="ctr">
              <a:lnSpc>
                <a:spcPct val="90000"/>
              </a:lnSpc>
              <a:spcBef>
                <a:spcPct val="0"/>
              </a:spcBef>
              <a:spcAft>
                <a:spcPts val="600"/>
              </a:spcAft>
            </a:pPr>
            <a:endParaRPr lang="en-US" sz="3300" kern="1200" dirty="0">
              <a:solidFill>
                <a:srgbClr val="FFFFFF"/>
              </a:solidFill>
              <a:latin typeface="+mj-lt"/>
              <a:ea typeface="+mj-ea"/>
              <a:cs typeface="+mj-cs"/>
            </a:endParaRPr>
          </a:p>
        </p:txBody>
      </p:sp>
      <p:pic>
        <p:nvPicPr>
          <p:cNvPr id="3" name="גרפיקה 2">
            <a:extLst>
              <a:ext uri="{FF2B5EF4-FFF2-40B4-BE49-F238E27FC236}">
                <a16:creationId xmlns:a16="http://schemas.microsoft.com/office/drawing/2014/main" id="{9C267784-A78D-5A14-7BE7-9CC9AA17ADBB}"/>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5732779" y="1036466"/>
            <a:ext cx="8136840" cy="6153872"/>
          </a:xfrm>
          <a:prstGeom prst="rect">
            <a:avLst/>
          </a:prstGeom>
        </p:spPr>
      </p:pic>
      <p:sp>
        <p:nvSpPr>
          <p:cNvPr id="5" name="Rectangle 4">
            <a:extLst>
              <a:ext uri="{FF2B5EF4-FFF2-40B4-BE49-F238E27FC236}">
                <a16:creationId xmlns:a16="http://schemas.microsoft.com/office/drawing/2014/main" id="{5C1CA919-BD96-2CF5-2A55-D81D690BB8A9}"/>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99452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232A75-DD55-D273-80B4-9F0FF2A73139}"/>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Box 3">
            <a:extLst>
              <a:ext uri="{FF2B5EF4-FFF2-40B4-BE49-F238E27FC236}">
                <a16:creationId xmlns:a16="http://schemas.microsoft.com/office/drawing/2014/main" id="{000E44F1-40D3-B3F9-6148-64C2B02EF0E7}"/>
              </a:ext>
            </a:extLst>
          </p:cNvPr>
          <p:cNvSpPr txBox="1"/>
          <p:nvPr/>
        </p:nvSpPr>
        <p:spPr>
          <a:xfrm>
            <a:off x="519545" y="4647151"/>
            <a:ext cx="9119062" cy="2831544"/>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Bitter Medium" panose="020B0604020202020204" charset="0"/>
              </a:rPr>
              <a:t>Dynamic networks provide a framework for capturing the temporal evolution of relationships by modeling how connections form, dissolve, or change over time. </a:t>
            </a:r>
          </a:p>
          <a:p>
            <a:endParaRPr lang="en-US" sz="1000" dirty="0">
              <a:latin typeface="Bitter Medium" panose="020B0604020202020204" charset="0"/>
            </a:endParaRPr>
          </a:p>
          <a:p>
            <a:pPr marL="342900" indent="-342900">
              <a:buFont typeface="Wingdings" panose="05000000000000000000" pitchFamily="2" charset="2"/>
              <a:buChar char="q"/>
            </a:pPr>
            <a:r>
              <a:rPr lang="en-US" sz="2400" dirty="0">
                <a:latin typeface="Bitter Medium" panose="020B0604020202020204" charset="0"/>
              </a:rPr>
              <a:t>In citation analysis, dynamic networks play a crucial role in tracking research trends, identifying emerging fields, and detecting citation anomalies that occur within specific timeframe.</a:t>
            </a:r>
            <a:endParaRPr lang="en-IL" sz="2400" dirty="0">
              <a:latin typeface="Bitter Medium" panose="020B0604020202020204" charset="0"/>
            </a:endParaRPr>
          </a:p>
        </p:txBody>
      </p:sp>
      <p:sp>
        <p:nvSpPr>
          <p:cNvPr id="5" name="TextBox 4">
            <a:extLst>
              <a:ext uri="{FF2B5EF4-FFF2-40B4-BE49-F238E27FC236}">
                <a16:creationId xmlns:a16="http://schemas.microsoft.com/office/drawing/2014/main" id="{2A7FE9B9-59A8-51A2-7540-C7FF7AE46453}"/>
              </a:ext>
            </a:extLst>
          </p:cNvPr>
          <p:cNvSpPr txBox="1"/>
          <p:nvPr/>
        </p:nvSpPr>
        <p:spPr>
          <a:xfrm>
            <a:off x="1047404" y="615142"/>
            <a:ext cx="8063345" cy="777136"/>
          </a:xfrm>
          <a:prstGeom prst="rect">
            <a:avLst/>
          </a:prstGeom>
          <a:noFill/>
        </p:spPr>
        <p:txBody>
          <a:bodyPr wrap="square" rtlCol="0">
            <a:spAutoFit/>
          </a:bodyPr>
          <a:lstStyle/>
          <a:p>
            <a:r>
              <a:rPr lang="en-US" sz="4450" b="1" dirty="0">
                <a:solidFill>
                  <a:srgbClr val="2C3F42"/>
                </a:solidFill>
                <a:latin typeface="Bitter Medium" panose="020B0604020202020204" charset="0"/>
              </a:rPr>
              <a:t>Citation Networks </a:t>
            </a:r>
            <a:endParaRPr lang="en-IL" sz="4450" b="1" dirty="0">
              <a:solidFill>
                <a:srgbClr val="2C3F42"/>
              </a:solidFill>
              <a:latin typeface="Bitter Medium" panose="020B0604020202020204" charset="0"/>
            </a:endParaRPr>
          </a:p>
        </p:txBody>
      </p:sp>
      <p:sp>
        <p:nvSpPr>
          <p:cNvPr id="7" name="TextBox 6">
            <a:extLst>
              <a:ext uri="{FF2B5EF4-FFF2-40B4-BE49-F238E27FC236}">
                <a16:creationId xmlns:a16="http://schemas.microsoft.com/office/drawing/2014/main" id="{FA9B5D1B-996D-DD06-8F95-62D551A6E6BD}"/>
              </a:ext>
            </a:extLst>
          </p:cNvPr>
          <p:cNvSpPr txBox="1"/>
          <p:nvPr/>
        </p:nvSpPr>
        <p:spPr>
          <a:xfrm>
            <a:off x="630672" y="1820357"/>
            <a:ext cx="8554425" cy="2831544"/>
          </a:xfrm>
          <a:prstGeom prst="rect">
            <a:avLst/>
          </a:prstGeom>
          <a:noFill/>
        </p:spPr>
        <p:txBody>
          <a:bodyPr wrap="square">
            <a:spAutoFit/>
          </a:bodyPr>
          <a:lstStyle/>
          <a:p>
            <a:pPr marL="342900" indent="-342900">
              <a:buFont typeface="Wingdings" panose="05000000000000000000" pitchFamily="2" charset="2"/>
              <a:buChar char="q"/>
            </a:pPr>
            <a:r>
              <a:rPr lang="en-US" sz="2400" dirty="0">
                <a:latin typeface="Bitter Medium" panose="020B0604020202020204" charset="0"/>
              </a:rPr>
              <a:t>A Citation network is typically modeled as a complex graph where:</a:t>
            </a:r>
          </a:p>
          <a:p>
            <a:pPr marL="800100" lvl="1" indent="-342900">
              <a:buFont typeface="Arial" panose="020B0604020202020204" pitchFamily="34" charset="0"/>
              <a:buChar char="•"/>
            </a:pPr>
            <a:r>
              <a:rPr lang="en-US" sz="2400" dirty="0">
                <a:latin typeface="Bitter Medium" panose="020B0604020202020204" charset="0"/>
              </a:rPr>
              <a:t>Nodes represents academic papers. </a:t>
            </a:r>
          </a:p>
          <a:p>
            <a:pPr marL="800100" lvl="1" indent="-342900">
              <a:buFont typeface="Arial" panose="020B0604020202020204" pitchFamily="34" charset="0"/>
              <a:buChar char="•"/>
            </a:pPr>
            <a:r>
              <a:rPr lang="en-US" sz="2400" dirty="0">
                <a:latin typeface="Bitter Medium" panose="020B0604020202020204" charset="0"/>
              </a:rPr>
              <a:t>Edges represents citations between papers.</a:t>
            </a:r>
          </a:p>
          <a:p>
            <a:pPr lvl="1"/>
            <a:endParaRPr lang="en-US" sz="1000" dirty="0">
              <a:latin typeface="Bitter Medium" panose="020B0604020202020204" charset="0"/>
            </a:endParaRPr>
          </a:p>
          <a:p>
            <a:pPr marL="342900" indent="-342900">
              <a:buFont typeface="Wingdings" panose="05000000000000000000" pitchFamily="2" charset="2"/>
              <a:buChar char="q"/>
            </a:pPr>
            <a:r>
              <a:rPr lang="en-US" sz="2400" dirty="0">
                <a:latin typeface="Bitter Medium" panose="020B0604020202020204" charset="0"/>
              </a:rPr>
              <a:t>Since new research papers are published continuously, the graph evolves over time, making it dynamic</a:t>
            </a:r>
            <a:endParaRPr lang="he-IL" sz="2400" dirty="0">
              <a:latin typeface="Bitter Medium" panose="020B0604020202020204" charset="0"/>
            </a:endParaRPr>
          </a:p>
          <a:p>
            <a:pPr marL="800100" lvl="1" indent="-342900">
              <a:buFont typeface="Arial" panose="020B0604020202020204" pitchFamily="34" charset="0"/>
              <a:buChar char="•"/>
            </a:pPr>
            <a:endParaRPr lang="he-IL" sz="2400" dirty="0">
              <a:latin typeface="Bitter Medium" panose="020B0604020202020204" charset="0"/>
            </a:endParaRPr>
          </a:p>
        </p:txBody>
      </p:sp>
      <p:pic>
        <p:nvPicPr>
          <p:cNvPr id="3" name="תמונה 2">
            <a:extLst>
              <a:ext uri="{FF2B5EF4-FFF2-40B4-BE49-F238E27FC236}">
                <a16:creationId xmlns:a16="http://schemas.microsoft.com/office/drawing/2014/main" id="{895C337B-78F9-FD6E-3571-0849240E2CC7}"/>
              </a:ext>
            </a:extLst>
          </p:cNvPr>
          <p:cNvPicPr>
            <a:picLocks noChangeAspect="1"/>
          </p:cNvPicPr>
          <p:nvPr/>
        </p:nvPicPr>
        <p:blipFill>
          <a:blip r:embed="rId2"/>
          <a:stretch>
            <a:fillRect/>
          </a:stretch>
        </p:blipFill>
        <p:spPr>
          <a:xfrm>
            <a:off x="9972261" y="0"/>
            <a:ext cx="4704522" cy="8229600"/>
          </a:xfrm>
          <a:prstGeom prst="rect">
            <a:avLst/>
          </a:prstGeom>
        </p:spPr>
      </p:pic>
    </p:spTree>
    <p:extLst>
      <p:ext uri="{BB962C8B-B14F-4D97-AF65-F5344CB8AC3E}">
        <p14:creationId xmlns:p14="http://schemas.microsoft.com/office/powerpoint/2010/main" val="80950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8510" y="2773340"/>
            <a:ext cx="1078158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Current Landscape and Need for the Project</a:t>
            </a:r>
            <a:endParaRPr lang="en-US" sz="4450" b="1" dirty="0">
              <a:solidFill>
                <a:srgbClr val="2C3F42"/>
              </a:solidFill>
            </a:endParaRPr>
          </a:p>
        </p:txBody>
      </p:sp>
      <p:sp>
        <p:nvSpPr>
          <p:cNvPr id="3" name="Text 1"/>
          <p:cNvSpPr/>
          <p:nvPr/>
        </p:nvSpPr>
        <p:spPr>
          <a:xfrm>
            <a:off x="458510" y="3856792"/>
            <a:ext cx="2936200" cy="354330"/>
          </a:xfrm>
          <a:prstGeom prst="rect">
            <a:avLst/>
          </a:prstGeom>
          <a:noFill/>
          <a:ln/>
        </p:spPr>
        <p:txBody>
          <a:bodyPr wrap="none" lIns="0" tIns="0" rIns="0" bIns="0" rtlCol="0" anchor="t"/>
          <a:lstStyle/>
          <a:p>
            <a:pPr marL="0" indent="0">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Importance of Citations</a:t>
            </a:r>
            <a:endParaRPr lang="en-US" sz="2800" b="1" dirty="0">
              <a:solidFill>
                <a:srgbClr val="2C3F42"/>
              </a:solidFill>
            </a:endParaRPr>
          </a:p>
        </p:txBody>
      </p:sp>
      <p:sp>
        <p:nvSpPr>
          <p:cNvPr id="4" name="Text 2"/>
          <p:cNvSpPr/>
          <p:nvPr/>
        </p:nvSpPr>
        <p:spPr>
          <a:xfrm>
            <a:off x="568960" y="4409475"/>
            <a:ext cx="4165799" cy="1545692"/>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Citations are essential to scientific discourse, offering context, credibility, and proper attribution for research findings.</a:t>
            </a:r>
            <a:endParaRPr lang="en-US" sz="2400" dirty="0">
              <a:latin typeface="Bitter Medium" panose="020B0604020202020204" charset="0"/>
            </a:endParaRPr>
          </a:p>
        </p:txBody>
      </p:sp>
      <p:sp>
        <p:nvSpPr>
          <p:cNvPr id="5" name="Text 3"/>
          <p:cNvSpPr/>
          <p:nvPr/>
        </p:nvSpPr>
        <p:spPr>
          <a:xfrm>
            <a:off x="4946927" y="3856792"/>
            <a:ext cx="3372922" cy="354330"/>
          </a:xfrm>
          <a:prstGeom prst="rect">
            <a:avLst/>
          </a:prstGeom>
          <a:noFill/>
          <a:ln/>
        </p:spPr>
        <p:txBody>
          <a:bodyPr wrap="none" lIns="0" tIns="0" rIns="0" bIns="0" rtlCol="0" anchor="t"/>
          <a:lstStyle/>
          <a:p>
            <a:pPr marL="0" indent="0">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Challenges with Anomalies</a:t>
            </a:r>
            <a:endParaRPr lang="en-US" sz="2800" b="1" dirty="0">
              <a:solidFill>
                <a:srgbClr val="2C3F42"/>
              </a:solidFill>
            </a:endParaRPr>
          </a:p>
        </p:txBody>
      </p:sp>
      <p:sp>
        <p:nvSpPr>
          <p:cNvPr id="6" name="Text 4"/>
          <p:cNvSpPr/>
          <p:nvPr/>
        </p:nvSpPr>
        <p:spPr>
          <a:xfrm>
            <a:off x="5170368" y="4409475"/>
            <a:ext cx="3978116" cy="1814513"/>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Citation anomalies, such as misrepresentation, omission, and contextual issues, undermine the reliability and accuracy of scientific literature.</a:t>
            </a:r>
            <a:endParaRPr lang="en-US" sz="2400" dirty="0">
              <a:latin typeface="Bitter Medium" panose="020B0604020202020204" charset="0"/>
            </a:endParaRPr>
          </a:p>
        </p:txBody>
      </p:sp>
      <p:sp>
        <p:nvSpPr>
          <p:cNvPr id="7" name="Text 5"/>
          <p:cNvSpPr/>
          <p:nvPr/>
        </p:nvSpPr>
        <p:spPr>
          <a:xfrm>
            <a:off x="9695141" y="3856792"/>
            <a:ext cx="3760470" cy="354330"/>
          </a:xfrm>
          <a:prstGeom prst="rect">
            <a:avLst/>
          </a:prstGeom>
          <a:noFill/>
          <a:ln/>
        </p:spPr>
        <p:txBody>
          <a:bodyPr wrap="none" lIns="0" tIns="0" rIns="0" bIns="0" rtlCol="0" anchor="t"/>
          <a:lstStyle/>
          <a:p>
            <a:pPr marL="0" indent="0">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Growing Need for Automation</a:t>
            </a:r>
            <a:endParaRPr lang="en-US" sz="2800" b="1" dirty="0">
              <a:solidFill>
                <a:srgbClr val="2C3F42"/>
              </a:solidFill>
            </a:endParaRPr>
          </a:p>
        </p:txBody>
      </p:sp>
      <p:sp>
        <p:nvSpPr>
          <p:cNvPr id="8" name="Text 6"/>
          <p:cNvSpPr/>
          <p:nvPr/>
        </p:nvSpPr>
        <p:spPr>
          <a:xfrm>
            <a:off x="9804399" y="4318001"/>
            <a:ext cx="4572002" cy="1905988"/>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The  increasing volume of scientific publications necessitates automated methods for detecting citation anomalies and preserving the integrity of scientific discourse.</a:t>
            </a:r>
            <a:endParaRPr lang="en-US" sz="2400" dirty="0">
              <a:latin typeface="Bitter Medium" panose="020B0604020202020204" charset="0"/>
            </a:endParaRPr>
          </a:p>
        </p:txBody>
      </p:sp>
      <p:sp>
        <p:nvSpPr>
          <p:cNvPr id="9" name="Rectangle 8">
            <a:extLst>
              <a:ext uri="{FF2B5EF4-FFF2-40B4-BE49-F238E27FC236}">
                <a16:creationId xmlns:a16="http://schemas.microsoft.com/office/drawing/2014/main" id="{C4041BF4-816A-86F2-200A-845C5FEB7575}"/>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4" name="Picture 13">
            <a:extLst>
              <a:ext uri="{FF2B5EF4-FFF2-40B4-BE49-F238E27FC236}">
                <a16:creationId xmlns:a16="http://schemas.microsoft.com/office/drawing/2014/main" id="{8A13A91C-2DD1-7C21-9722-252AD9CE7BDD}"/>
              </a:ext>
            </a:extLst>
          </p:cNvPr>
          <p:cNvPicPr>
            <a:picLocks noChangeAspect="1"/>
          </p:cNvPicPr>
          <p:nvPr/>
        </p:nvPicPr>
        <p:blipFill>
          <a:blip r:embed="rId3"/>
          <a:stretch>
            <a:fillRect/>
          </a:stretch>
        </p:blipFill>
        <p:spPr>
          <a:xfrm>
            <a:off x="0" y="6310"/>
            <a:ext cx="14630399" cy="2639928"/>
          </a:xfrm>
          <a:prstGeom prst="rect">
            <a:avLst/>
          </a:prstGeom>
          <a:effectLst>
            <a:softEdge rad="114300"/>
          </a:effectLst>
          <a:scene3d>
            <a:camera prst="orthographicFront"/>
            <a:lightRig rig="contrasting" dir="t"/>
          </a:scene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network">
            <a:extLst>
              <a:ext uri="{FF2B5EF4-FFF2-40B4-BE49-F238E27FC236}">
                <a16:creationId xmlns:a16="http://schemas.microsoft.com/office/drawing/2014/main" id="{342388B9-9FF5-5B0B-095F-4CBC741A4F07}"/>
              </a:ext>
            </a:extLst>
          </p:cNvPr>
          <p:cNvPicPr>
            <a:picLocks noChangeAspect="1"/>
          </p:cNvPicPr>
          <p:nvPr/>
        </p:nvPicPr>
        <p:blipFill>
          <a:blip r:embed="rId2"/>
          <a:stretch>
            <a:fillRect/>
          </a:stretch>
        </p:blipFill>
        <p:spPr>
          <a:xfrm>
            <a:off x="8312727" y="455102"/>
            <a:ext cx="5780490" cy="5780490"/>
          </a:xfrm>
          <a:prstGeom prst="rect">
            <a:avLst/>
          </a:prstGeom>
          <a:effectLst>
            <a:glow rad="127000">
              <a:schemeClr val="tx1">
                <a:lumMod val="50000"/>
                <a:lumOff val="50000"/>
                <a:alpha val="50000"/>
              </a:schemeClr>
            </a:glow>
            <a:outerShdw blurRad="152400" dist="317500" dir="5400000" sx="90000" sy="-19000" rotWithShape="0">
              <a:prstClr val="black">
                <a:alpha val="15000"/>
              </a:prstClr>
            </a:outerShdw>
            <a:softEdge rad="12700"/>
          </a:effectLst>
        </p:spPr>
      </p:pic>
      <p:sp>
        <p:nvSpPr>
          <p:cNvPr id="2" name="Rectangle 1">
            <a:extLst>
              <a:ext uri="{FF2B5EF4-FFF2-40B4-BE49-F238E27FC236}">
                <a16:creationId xmlns:a16="http://schemas.microsoft.com/office/drawing/2014/main" id="{8FE11E6E-7D47-41FA-89B1-7021BFBE1C75}"/>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4">
            <a:extLst>
              <a:ext uri="{FF2B5EF4-FFF2-40B4-BE49-F238E27FC236}">
                <a16:creationId xmlns:a16="http://schemas.microsoft.com/office/drawing/2014/main" id="{F524947C-F8ED-0AD0-9B4E-DDF549264D11}"/>
              </a:ext>
            </a:extLst>
          </p:cNvPr>
          <p:cNvSpPr txBox="1"/>
          <p:nvPr/>
        </p:nvSpPr>
        <p:spPr>
          <a:xfrm>
            <a:off x="473826" y="523703"/>
            <a:ext cx="6625244" cy="1461939"/>
          </a:xfrm>
          <a:prstGeom prst="rect">
            <a:avLst/>
          </a:prstGeom>
          <a:noFill/>
        </p:spPr>
        <p:txBody>
          <a:bodyPr wrap="square" rtlCol="0">
            <a:spAutoFit/>
          </a:bodyPr>
          <a:lstStyle/>
          <a:p>
            <a:r>
              <a:rPr lang="en-US" sz="4450" b="1" dirty="0">
                <a:solidFill>
                  <a:srgbClr val="2C3F42"/>
                </a:solidFill>
                <a:latin typeface="Bitter Medium" panose="020B0604020202020204" charset="0"/>
              </a:rPr>
              <a:t>Analyzing Complex Dynamic Networks</a:t>
            </a:r>
            <a:endParaRPr lang="en-IL" sz="4450" b="1" dirty="0">
              <a:solidFill>
                <a:srgbClr val="2C3F42"/>
              </a:solidFill>
              <a:latin typeface="Bitter Medium" panose="020B060402020202020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9BC983-FEE4-F428-3F94-49A3CCBE690B}"/>
                  </a:ext>
                </a:extLst>
              </p:cNvPr>
              <p:cNvSpPr txBox="1"/>
              <p:nvPr/>
            </p:nvSpPr>
            <p:spPr>
              <a:xfrm>
                <a:off x="349321" y="2360814"/>
                <a:ext cx="6965879" cy="415498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Bitter Medium" panose="020B0604020202020204" charset="0"/>
                  </a:rPr>
                  <a:t>A dynamic graph </a:t>
                </a:r>
                <a14:m>
                  <m:oMath xmlns:m="http://schemas.openxmlformats.org/officeDocument/2006/math">
                    <m:r>
                      <a:rPr lang="en-US" sz="2400" b="0" i="1" smtClean="0">
                        <a:latin typeface="Cambria Math" panose="02040503050406030204" pitchFamily="18" charset="0"/>
                      </a:rPr>
                      <m:t>𝐺</m:t>
                    </m:r>
                  </m:oMath>
                </a14:m>
                <a:r>
                  <a:rPr lang="en-US" sz="2400" dirty="0">
                    <a:latin typeface="Bitter Medium" panose="020B0604020202020204" charset="0"/>
                  </a:rPr>
                  <a:t> , defined as a series of observed static graph snapshots </a:t>
                </a:r>
                <a:endParaRPr lang="he-IL" sz="2400" dirty="0">
                  <a:latin typeface="Bitter Medium" panose="020B0604020202020204" charset="0"/>
                </a:endParaRPr>
              </a:p>
              <a:p>
                <a:pPr algn="ct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2</m:t>
                        </m:r>
                      </m:sub>
                    </m:sSub>
                  </m:oMath>
                </a14:m>
                <a:r>
                  <a:rPr lang="en-US" sz="2400" dirty="0">
                    <a:latin typeface="Bitter Medium" panose="020B0604020202020204" charset="0"/>
                  </a:rPr>
                  <a:t>,…,</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b="0" i="1" smtClean="0">
                            <a:latin typeface="Cambria Math" panose="02040503050406030204" pitchFamily="18" charset="0"/>
                          </a:rPr>
                          <m:t>𝑇</m:t>
                        </m:r>
                      </m:sub>
                    </m:sSub>
                  </m:oMath>
                </a14:m>
                <a:r>
                  <a:rPr lang="en-US" sz="2400" dirty="0">
                    <a:latin typeface="Bitter Medium" panose="020B0604020202020204" charset="0"/>
                  </a:rPr>
                  <a:t>}</a:t>
                </a:r>
                <a:endParaRPr lang="he-IL" sz="2400" dirty="0">
                  <a:latin typeface="Bitter Medium" panose="020B0604020202020204" charset="0"/>
                </a:endParaRPr>
              </a:p>
              <a:p>
                <a:r>
                  <a:rPr lang="en-US" sz="2400" dirty="0">
                    <a:latin typeface="Bitter Medium" panose="020B0604020202020204" charset="0"/>
                  </a:rPr>
                  <a:t>     can be analyzed by mapping each  </a:t>
                </a:r>
              </a:p>
              <a:p>
                <a:r>
                  <a:rPr lang="en-US" sz="2400" dirty="0">
                    <a:latin typeface="Bitter Medium" panose="020B0604020202020204" charset="0"/>
                  </a:rPr>
                  <a:t>     snapshot to a feature vector representation.</a:t>
                </a:r>
              </a:p>
              <a:p>
                <a:endParaRPr lang="en-US" sz="2400" dirty="0">
                  <a:latin typeface="Bitter Medium" panose="020B0604020202020204" charset="0"/>
                </a:endParaRPr>
              </a:p>
              <a:p>
                <a:pPr marL="342900" indent="-342900">
                  <a:buFont typeface="Wingdings" panose="05000000000000000000" pitchFamily="2" charset="2"/>
                  <a:buChar char="q"/>
                </a:pPr>
                <a:r>
                  <a:rPr lang="en-US" sz="2400" dirty="0">
                    <a:latin typeface="Bitter Medium" panose="020B0604020202020204" charset="0"/>
                  </a:rPr>
                  <a:t>Projecting these feature vectors into a low-dimensional space representation  provides a structured input for the embedding model, facilitating effective analysis of temporal graph patterns.</a:t>
                </a:r>
              </a:p>
            </p:txBody>
          </p:sp>
        </mc:Choice>
        <mc:Fallback xmlns="">
          <p:sp>
            <p:nvSpPr>
              <p:cNvPr id="7" name="TextBox 6">
                <a:extLst>
                  <a:ext uri="{FF2B5EF4-FFF2-40B4-BE49-F238E27FC236}">
                    <a16:creationId xmlns:a16="http://schemas.microsoft.com/office/drawing/2014/main" id="{469BC983-FEE4-F428-3F94-49A3CCBE690B}"/>
                  </a:ext>
                </a:extLst>
              </p:cNvPr>
              <p:cNvSpPr txBox="1">
                <a:spLocks noRot="1" noChangeAspect="1" noMove="1" noResize="1" noEditPoints="1" noAdjustHandles="1" noChangeArrowheads="1" noChangeShapeType="1" noTextEdit="1"/>
              </p:cNvSpPr>
              <p:nvPr/>
            </p:nvSpPr>
            <p:spPr>
              <a:xfrm>
                <a:off x="349321" y="2360814"/>
                <a:ext cx="6965879" cy="4154984"/>
              </a:xfrm>
              <a:prstGeom prst="rect">
                <a:avLst/>
              </a:prstGeom>
              <a:blipFill>
                <a:blip r:embed="rId3"/>
                <a:stretch>
                  <a:fillRect l="-1137" t="-1173" r="-2187" b="-2346"/>
                </a:stretch>
              </a:blipFill>
            </p:spPr>
            <p:txBody>
              <a:bodyPr/>
              <a:lstStyle/>
              <a:p>
                <a:r>
                  <a:rPr lang="LID4096">
                    <a:noFill/>
                  </a:rPr>
                  <a:t> </a:t>
                </a:r>
              </a:p>
            </p:txBody>
          </p:sp>
        </mc:Fallback>
      </mc:AlternateContent>
    </p:spTree>
    <p:extLst>
      <p:ext uri="{BB962C8B-B14F-4D97-AF65-F5344CB8AC3E}">
        <p14:creationId xmlns:p14="http://schemas.microsoft.com/office/powerpoint/2010/main" val="147932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72201"/>
            <a:ext cx="1065109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Euclidean  Embedding: Benefits and Limitations</a:t>
            </a:r>
            <a:endParaRPr lang="en-US" sz="4450" b="1" dirty="0">
              <a:solidFill>
                <a:srgbClr val="2C3F42"/>
              </a:solidFill>
            </a:endParaRPr>
          </a:p>
        </p:txBody>
      </p:sp>
      <p:sp>
        <p:nvSpPr>
          <p:cNvPr id="4" name="Shape 1"/>
          <p:cNvSpPr/>
          <p:nvPr/>
        </p:nvSpPr>
        <p:spPr>
          <a:xfrm>
            <a:off x="396955" y="5555039"/>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5" name="Text 2"/>
          <p:cNvSpPr/>
          <p:nvPr/>
        </p:nvSpPr>
        <p:spPr>
          <a:xfrm>
            <a:off x="1020604" y="5597544"/>
            <a:ext cx="2835235" cy="354330"/>
          </a:xfrm>
          <a:prstGeom prst="rect">
            <a:avLst/>
          </a:prstGeom>
          <a:noFill/>
          <a:ln/>
        </p:spPr>
        <p:txBody>
          <a:bodyPr wrap="none" lIns="0" tIns="0" rIns="0" bIns="0" rtlCol="0" anchor="t"/>
          <a:lstStyle/>
          <a:p>
            <a:pPr marL="0" indent="0">
              <a:lnSpc>
                <a:spcPts val="2750"/>
              </a:lnSpc>
              <a:buNone/>
            </a:pPr>
            <a:r>
              <a:rPr lang="en-US" sz="2800" b="1" kern="0" spc="-67" dirty="0">
                <a:solidFill>
                  <a:srgbClr val="2B2E3C"/>
                </a:solidFill>
                <a:latin typeface="Bitter Medium" pitchFamily="34" charset="0"/>
                <a:ea typeface="Bitter Medium" pitchFamily="34" charset="-122"/>
                <a:cs typeface="Bitter Medium" pitchFamily="34" charset="-120"/>
              </a:rPr>
              <a:t>Benefits</a:t>
            </a:r>
            <a:endParaRPr lang="en-US" sz="2800" b="1" dirty="0"/>
          </a:p>
        </p:txBody>
      </p:sp>
      <p:sp>
        <p:nvSpPr>
          <p:cNvPr id="6" name="Text 3"/>
          <p:cNvSpPr/>
          <p:nvPr/>
        </p:nvSpPr>
        <p:spPr>
          <a:xfrm>
            <a:off x="1020604" y="6066711"/>
            <a:ext cx="5784413" cy="362903"/>
          </a:xfrm>
          <a:prstGeom prst="rect">
            <a:avLst/>
          </a:prstGeom>
          <a:noFill/>
          <a:ln/>
        </p:spPr>
        <p:txBody>
          <a:bodyPr wrap="non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Simple, well-understood, efficient to compute.</a:t>
            </a:r>
          </a:p>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Suitable for polynomial expanding graphs.</a:t>
            </a:r>
            <a:endParaRPr lang="en-US" sz="2400" dirty="0">
              <a:latin typeface="Bitter Medium" panose="020B0604020202020204" charset="0"/>
            </a:endParaRPr>
          </a:p>
        </p:txBody>
      </p:sp>
      <p:sp>
        <p:nvSpPr>
          <p:cNvPr id="7" name="Shape 4"/>
          <p:cNvSpPr/>
          <p:nvPr/>
        </p:nvSpPr>
        <p:spPr>
          <a:xfrm>
            <a:off x="7627084" y="5555039"/>
            <a:ext cx="396835" cy="396835"/>
          </a:xfrm>
          <a:prstGeom prst="roundRect">
            <a:avLst>
              <a:gd name="adj" fmla="val 24007"/>
            </a:avLst>
          </a:prstGeom>
          <a:solidFill>
            <a:srgbClr val="FCE2CF"/>
          </a:solidFill>
          <a:ln w="7620">
            <a:solidFill>
              <a:srgbClr val="E2C8B5"/>
            </a:solidFill>
            <a:prstDash val="solid"/>
          </a:ln>
        </p:spPr>
        <p:txBody>
          <a:bodyPr/>
          <a:lstStyle/>
          <a:p>
            <a:endParaRPr lang="en-IL"/>
          </a:p>
        </p:txBody>
      </p:sp>
      <p:sp>
        <p:nvSpPr>
          <p:cNvPr id="8" name="Text 5"/>
          <p:cNvSpPr/>
          <p:nvPr/>
        </p:nvSpPr>
        <p:spPr>
          <a:xfrm>
            <a:off x="8438396" y="5576292"/>
            <a:ext cx="2835235" cy="354330"/>
          </a:xfrm>
          <a:prstGeom prst="rect">
            <a:avLst/>
          </a:prstGeom>
          <a:noFill/>
          <a:ln/>
        </p:spPr>
        <p:txBody>
          <a:bodyPr wrap="none" lIns="0" tIns="0" rIns="0" bIns="0" rtlCol="0" anchor="t"/>
          <a:lstStyle/>
          <a:p>
            <a:pPr marL="0" indent="0">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Limitations</a:t>
            </a:r>
            <a:endParaRPr lang="en-US" sz="2800" b="1" dirty="0">
              <a:solidFill>
                <a:srgbClr val="2C3F42"/>
              </a:solidFill>
            </a:endParaRPr>
          </a:p>
        </p:txBody>
      </p:sp>
      <p:sp>
        <p:nvSpPr>
          <p:cNvPr id="9" name="Text 6"/>
          <p:cNvSpPr/>
          <p:nvPr/>
        </p:nvSpPr>
        <p:spPr>
          <a:xfrm>
            <a:off x="8023919" y="6055043"/>
            <a:ext cx="6324084" cy="725805"/>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Struggle to capture hierarchical and scale-free network structures.</a:t>
            </a:r>
          </a:p>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Poor Representation of Scale-Free Networks.</a:t>
            </a:r>
            <a:endParaRPr lang="en-US" sz="2400" dirty="0">
              <a:latin typeface="Bitter Medium" panose="020B0604020202020204" charset="0"/>
            </a:endParaRPr>
          </a:p>
        </p:txBody>
      </p:sp>
      <p:sp>
        <p:nvSpPr>
          <p:cNvPr id="10" name="Rectangle 9">
            <a:extLst>
              <a:ext uri="{FF2B5EF4-FFF2-40B4-BE49-F238E27FC236}">
                <a16:creationId xmlns:a16="http://schemas.microsoft.com/office/drawing/2014/main" id="{4F7E0ADA-56FE-DC5D-8E79-AE31B0197422}"/>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9249" y="438307"/>
            <a:ext cx="1115115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Hyperbolic Embedding:  A Powerful Alternative</a:t>
            </a:r>
            <a:endParaRPr lang="en-US" sz="4450" b="1" dirty="0">
              <a:solidFill>
                <a:srgbClr val="2C3F42"/>
              </a:solidFill>
            </a:endParaRPr>
          </a:p>
        </p:txBody>
      </p:sp>
      <p:sp>
        <p:nvSpPr>
          <p:cNvPr id="3" name="Text 1"/>
          <p:cNvSpPr/>
          <p:nvPr/>
        </p:nvSpPr>
        <p:spPr>
          <a:xfrm>
            <a:off x="606604" y="1792093"/>
            <a:ext cx="2919770" cy="354330"/>
          </a:xfrm>
          <a:prstGeom prst="rect">
            <a:avLst/>
          </a:prstGeom>
          <a:noFill/>
          <a:ln/>
        </p:spPr>
        <p:txBody>
          <a:bodyPr wrap="none" lIns="0" tIns="0" rIns="0" bIns="0" rtlCol="0" anchor="t"/>
          <a:lstStyle/>
          <a:p>
            <a:pPr marL="0" indent="0" algn="ctr">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Hierarchical</a:t>
            </a:r>
            <a:r>
              <a:rPr lang="en-US" sz="2800" kern="0" spc="-67" dirty="0">
                <a:solidFill>
                  <a:srgbClr val="2C3F42"/>
                </a:solidFill>
                <a:latin typeface="Bitter Medium" pitchFamily="34" charset="0"/>
                <a:ea typeface="Bitter Medium" pitchFamily="34" charset="-122"/>
                <a:cs typeface="Bitter Medium" pitchFamily="34" charset="-120"/>
              </a:rPr>
              <a:t> </a:t>
            </a:r>
            <a:r>
              <a:rPr lang="en-US" sz="2800" b="1" kern="0" spc="-67" dirty="0">
                <a:solidFill>
                  <a:srgbClr val="2C3F42"/>
                </a:solidFill>
                <a:latin typeface="Bitter Medium" pitchFamily="34" charset="0"/>
                <a:ea typeface="Bitter Medium" pitchFamily="34" charset="-122"/>
                <a:cs typeface="Bitter Medium" pitchFamily="34" charset="-120"/>
              </a:rPr>
              <a:t>Structures</a:t>
            </a:r>
            <a:endParaRPr lang="en-US" sz="2800" b="1" dirty="0"/>
          </a:p>
        </p:txBody>
      </p:sp>
      <p:sp>
        <p:nvSpPr>
          <p:cNvPr id="4" name="Text 2"/>
          <p:cNvSpPr/>
          <p:nvPr/>
        </p:nvSpPr>
        <p:spPr>
          <a:xfrm>
            <a:off x="215019" y="2230178"/>
            <a:ext cx="3702940" cy="725805"/>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Natural representation of hierarchical relationships between nodes.</a:t>
            </a:r>
            <a:endParaRPr lang="en-US" sz="2400" dirty="0">
              <a:latin typeface="Bitter Medium" panose="020B0604020202020204" charset="0"/>
            </a:endParaRPr>
          </a:p>
        </p:txBody>
      </p:sp>
      <p:sp>
        <p:nvSpPr>
          <p:cNvPr id="5" name="Text 3"/>
          <p:cNvSpPr/>
          <p:nvPr/>
        </p:nvSpPr>
        <p:spPr>
          <a:xfrm>
            <a:off x="4578871" y="1794910"/>
            <a:ext cx="2835235" cy="354330"/>
          </a:xfrm>
          <a:prstGeom prst="rect">
            <a:avLst/>
          </a:prstGeom>
          <a:noFill/>
          <a:ln/>
        </p:spPr>
        <p:txBody>
          <a:bodyPr wrap="none" lIns="0" tIns="0" rIns="0" bIns="0" rtlCol="0" anchor="t"/>
          <a:lstStyle/>
          <a:p>
            <a:pPr marL="0" indent="0" algn="ctr">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Scale-Free Networks</a:t>
            </a:r>
            <a:endParaRPr lang="en-US" sz="2800" b="1" dirty="0"/>
          </a:p>
        </p:txBody>
      </p:sp>
      <p:sp>
        <p:nvSpPr>
          <p:cNvPr id="6" name="Text 4"/>
          <p:cNvSpPr/>
          <p:nvPr/>
        </p:nvSpPr>
        <p:spPr>
          <a:xfrm>
            <a:off x="4333748" y="2269127"/>
            <a:ext cx="3978116" cy="1088708"/>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Captures power-law degree distributions, common in real-world networks.</a:t>
            </a:r>
            <a:endParaRPr lang="en-US" sz="2400" dirty="0">
              <a:latin typeface="Bitter Medium" panose="020B0604020202020204" charset="0"/>
            </a:endParaRPr>
          </a:p>
        </p:txBody>
      </p:sp>
      <p:sp>
        <p:nvSpPr>
          <p:cNvPr id="7" name="Text 5"/>
          <p:cNvSpPr/>
          <p:nvPr/>
        </p:nvSpPr>
        <p:spPr>
          <a:xfrm>
            <a:off x="4974471" y="4323745"/>
            <a:ext cx="3163729" cy="354330"/>
          </a:xfrm>
          <a:prstGeom prst="rect">
            <a:avLst/>
          </a:prstGeom>
          <a:noFill/>
          <a:ln/>
        </p:spPr>
        <p:txBody>
          <a:bodyPr wrap="none" lIns="0" tIns="0" rIns="0" bIns="0" rtlCol="0" anchor="t"/>
          <a:lstStyle/>
          <a:p>
            <a:pPr marL="0" indent="0" algn="ctr">
              <a:lnSpc>
                <a:spcPts val="2750"/>
              </a:lnSpc>
              <a:buNone/>
            </a:pPr>
            <a:r>
              <a:rPr lang="en-US" sz="2800" b="1" kern="0" spc="-67" dirty="0">
                <a:solidFill>
                  <a:srgbClr val="2C3F42"/>
                </a:solidFill>
                <a:latin typeface="Bitter Medium" pitchFamily="34" charset="0"/>
                <a:ea typeface="Bitter Medium" pitchFamily="34" charset="-122"/>
                <a:cs typeface="Bitter Medium" pitchFamily="34" charset="-120"/>
              </a:rPr>
              <a:t>Efficient Representations</a:t>
            </a:r>
            <a:endParaRPr lang="en-US" sz="2800" b="1" dirty="0"/>
          </a:p>
        </p:txBody>
      </p:sp>
      <p:sp>
        <p:nvSpPr>
          <p:cNvPr id="8" name="Text 6"/>
          <p:cNvSpPr/>
          <p:nvPr/>
        </p:nvSpPr>
        <p:spPr>
          <a:xfrm>
            <a:off x="4567277" y="4779412"/>
            <a:ext cx="4160375" cy="3450187"/>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Bitter Medium" panose="020B0604020202020204" charset="0"/>
                <a:ea typeface="Open Sans" pitchFamily="34" charset="-122"/>
                <a:cs typeface="Open Sans" pitchFamily="34" charset="-120"/>
              </a:rPr>
              <a:t>Requires less space and computational resources compared to Euclidean models.</a:t>
            </a:r>
            <a:endParaRPr lang="en-US" sz="2400" dirty="0">
              <a:latin typeface="Bitter Medium" panose="020B0604020202020204" charset="0"/>
            </a:endParaRPr>
          </a:p>
        </p:txBody>
      </p:sp>
      <p:sp>
        <p:nvSpPr>
          <p:cNvPr id="11" name="Rectangle 10">
            <a:extLst>
              <a:ext uri="{FF2B5EF4-FFF2-40B4-BE49-F238E27FC236}">
                <a16:creationId xmlns:a16="http://schemas.microsoft.com/office/drawing/2014/main" id="{A0C08ECD-FEAF-9074-8E2E-066110B0E555}"/>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3" name="Picture 12" descr="A colorful glowing snowflake">
            <a:extLst>
              <a:ext uri="{FF2B5EF4-FFF2-40B4-BE49-F238E27FC236}">
                <a16:creationId xmlns:a16="http://schemas.microsoft.com/office/drawing/2014/main" id="{DE70AAD0-38C5-CFCD-7E96-2B54A51AED6A}"/>
              </a:ext>
            </a:extLst>
          </p:cNvPr>
          <p:cNvPicPr>
            <a:picLocks noChangeAspect="1"/>
          </p:cNvPicPr>
          <p:nvPr/>
        </p:nvPicPr>
        <p:blipFill>
          <a:blip r:embed="rId3"/>
          <a:stretch>
            <a:fillRect/>
          </a:stretch>
        </p:blipFill>
        <p:spPr>
          <a:xfrm>
            <a:off x="8727653" y="1378471"/>
            <a:ext cx="5472658" cy="5472658"/>
          </a:xfrm>
          <a:prstGeom prst="rect">
            <a:avLst/>
          </a:prstGeom>
          <a:effectLst>
            <a:glow rad="127000">
              <a:schemeClr val="bg2">
                <a:lumMod val="90000"/>
                <a:alpha val="20000"/>
              </a:schemeClr>
            </a:glow>
            <a:outerShdw blurRad="152400" dist="317500" dir="5400000" sx="90000" sy="-19000" rotWithShape="0">
              <a:prstClr val="black">
                <a:alpha val="15000"/>
              </a:prstClr>
            </a:outerShdw>
            <a:softEdge rad="50800"/>
          </a:effectLst>
        </p:spPr>
      </p:pic>
      <p:sp>
        <p:nvSpPr>
          <p:cNvPr id="14" name="TextBox 13">
            <a:extLst>
              <a:ext uri="{FF2B5EF4-FFF2-40B4-BE49-F238E27FC236}">
                <a16:creationId xmlns:a16="http://schemas.microsoft.com/office/drawing/2014/main" id="{F9B36D03-D921-6AA9-5DA3-ECB1F1208060}"/>
              </a:ext>
            </a:extLst>
          </p:cNvPr>
          <p:cNvSpPr txBox="1"/>
          <p:nvPr/>
        </p:nvSpPr>
        <p:spPr>
          <a:xfrm>
            <a:off x="259249" y="4140028"/>
            <a:ext cx="4125769" cy="954107"/>
          </a:xfrm>
          <a:prstGeom prst="rect">
            <a:avLst/>
          </a:prstGeom>
          <a:noFill/>
        </p:spPr>
        <p:txBody>
          <a:bodyPr wrap="square" rtlCol="0">
            <a:spAutoFit/>
          </a:bodyPr>
          <a:lstStyle/>
          <a:p>
            <a:r>
              <a:rPr lang="en-US" sz="2800" b="1" dirty="0">
                <a:solidFill>
                  <a:srgbClr val="2C3F42"/>
                </a:solidFill>
                <a:latin typeface="Bitter Medium" panose="020B0604020202020204" charset="0"/>
              </a:rPr>
              <a:t>Adaptability to Dynamic Networks</a:t>
            </a:r>
            <a:endParaRPr lang="en-IL" b="1" dirty="0">
              <a:solidFill>
                <a:srgbClr val="2C3F42"/>
              </a:solidFill>
              <a:latin typeface="Bitter Medium" panose="020B0604020202020204" charset="0"/>
            </a:endParaRPr>
          </a:p>
        </p:txBody>
      </p:sp>
      <p:sp>
        <p:nvSpPr>
          <p:cNvPr id="15" name="TextBox 14">
            <a:extLst>
              <a:ext uri="{FF2B5EF4-FFF2-40B4-BE49-F238E27FC236}">
                <a16:creationId xmlns:a16="http://schemas.microsoft.com/office/drawing/2014/main" id="{7539C8C5-0EFF-D045-8981-881B1ED0EC26}"/>
              </a:ext>
            </a:extLst>
          </p:cNvPr>
          <p:cNvSpPr txBox="1"/>
          <p:nvPr/>
        </p:nvSpPr>
        <p:spPr>
          <a:xfrm>
            <a:off x="259249" y="5110669"/>
            <a:ext cx="4125769" cy="2946961"/>
          </a:xfrm>
          <a:prstGeom prst="rect">
            <a:avLst/>
          </a:prstGeom>
          <a:noFill/>
        </p:spPr>
        <p:txBody>
          <a:bodyPr wrap="square" rtlCol="0">
            <a:spAutoFit/>
          </a:bodyPr>
          <a:lstStyle/>
          <a:p>
            <a:r>
              <a:rPr lang="en-US" sz="2400" dirty="0">
                <a:latin typeface="Bitter Medium" panose="020B0604020202020204" charset="0"/>
                <a:ea typeface="Open Sans" panose="020B0606030504020204" pitchFamily="34" charset="0"/>
                <a:cs typeface="Open Sans" panose="020B0606030504020204" pitchFamily="34" charset="0"/>
              </a:rPr>
              <a:t>Well-suited for complex dynamic networks with an exponential expansion model, enabling efficient representation and analysis of evolving structures.</a:t>
            </a:r>
          </a:p>
          <a:p>
            <a:endParaRPr lang="en-IL"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1114187"/>
            <a:ext cx="10261163" cy="676870"/>
          </a:xfrm>
          <a:prstGeom prst="rect">
            <a:avLst/>
          </a:prstGeom>
          <a:noFill/>
          <a:ln/>
        </p:spPr>
        <p:txBody>
          <a:bodyPr wrap="none" lIns="0" tIns="0" rIns="0" bIns="0" rtlCol="0" anchor="t"/>
          <a:lstStyle/>
          <a:p>
            <a:pPr marL="0" indent="0">
              <a:lnSpc>
                <a:spcPts val="5300"/>
              </a:lnSpc>
              <a:buNone/>
            </a:pPr>
            <a:r>
              <a:rPr lang="en-US" sz="4250" b="1" kern="0" spc="-128" dirty="0">
                <a:solidFill>
                  <a:srgbClr val="2C3F42"/>
                </a:solidFill>
                <a:latin typeface="Bitter Medium" pitchFamily="34" charset="0"/>
                <a:ea typeface="Bitter Medium" pitchFamily="34" charset="-122"/>
                <a:cs typeface="Bitter Medium" pitchFamily="34" charset="-120"/>
              </a:rPr>
              <a:t>Modeling</a:t>
            </a:r>
            <a:r>
              <a:rPr lang="en-US" sz="4250" kern="0" spc="-128" dirty="0">
                <a:solidFill>
                  <a:srgbClr val="2C3F42"/>
                </a:solidFill>
                <a:latin typeface="Bitter Medium" pitchFamily="34" charset="0"/>
                <a:ea typeface="Bitter Medium" pitchFamily="34" charset="-122"/>
                <a:cs typeface="Bitter Medium" pitchFamily="34" charset="-120"/>
              </a:rPr>
              <a:t> Citations in Hyperbolic Geometry</a:t>
            </a:r>
            <a:endParaRPr lang="en-US" sz="4250" dirty="0"/>
          </a:p>
        </p:txBody>
      </p:sp>
      <p:pic>
        <p:nvPicPr>
          <p:cNvPr id="3" name="Image 0" descr="preencoded.png"/>
          <p:cNvPicPr>
            <a:picLocks noChangeAspect="1"/>
          </p:cNvPicPr>
          <p:nvPr/>
        </p:nvPicPr>
        <p:blipFill>
          <a:blip r:embed="rId3"/>
          <a:stretch>
            <a:fillRect/>
          </a:stretch>
        </p:blipFill>
        <p:spPr>
          <a:xfrm>
            <a:off x="2954655" y="2224207"/>
            <a:ext cx="2163842" cy="1594366"/>
          </a:xfrm>
          <a:prstGeom prst="rect">
            <a:avLst/>
          </a:prstGeom>
        </p:spPr>
      </p:pic>
      <p:sp>
        <p:nvSpPr>
          <p:cNvPr id="4" name="Text 1"/>
          <p:cNvSpPr/>
          <p:nvPr/>
        </p:nvSpPr>
        <p:spPr>
          <a:xfrm>
            <a:off x="3984308" y="3011329"/>
            <a:ext cx="104299" cy="433149"/>
          </a:xfrm>
          <a:prstGeom prst="rect">
            <a:avLst/>
          </a:prstGeom>
          <a:noFill/>
          <a:ln/>
        </p:spPr>
        <p:txBody>
          <a:bodyPr wrap="none" lIns="0" tIns="0" rIns="0" bIns="0" rtlCol="0" anchor="t"/>
          <a:lstStyle/>
          <a:p>
            <a:pPr marL="0" indent="0" algn="ctr">
              <a:lnSpc>
                <a:spcPts val="3400"/>
              </a:lnSpc>
              <a:buNone/>
            </a:pPr>
            <a:r>
              <a:rPr lang="en-US" sz="2100" kern="0" spc="-64" dirty="0">
                <a:solidFill>
                  <a:srgbClr val="2B2E3C"/>
                </a:solidFill>
                <a:latin typeface="Bitter Medium" pitchFamily="34" charset="0"/>
                <a:ea typeface="Bitter Medium" pitchFamily="34" charset="-122"/>
                <a:cs typeface="Bitter Medium" pitchFamily="34" charset="-120"/>
              </a:rPr>
              <a:t>1</a:t>
            </a:r>
            <a:endParaRPr lang="en-US" sz="2100" dirty="0"/>
          </a:p>
        </p:txBody>
      </p:sp>
      <p:sp>
        <p:nvSpPr>
          <p:cNvPr id="5" name="Text 2"/>
          <p:cNvSpPr/>
          <p:nvPr/>
        </p:nvSpPr>
        <p:spPr>
          <a:xfrm>
            <a:off x="5053449" y="2440781"/>
            <a:ext cx="2707481" cy="338376"/>
          </a:xfrm>
          <a:prstGeom prst="rect">
            <a:avLst/>
          </a:prstGeom>
          <a:noFill/>
          <a:ln/>
        </p:spPr>
        <p:txBody>
          <a:bodyPr wrap="none" lIns="0" tIns="0" rIns="0" bIns="0" rtlCol="0" anchor="t"/>
          <a:lstStyle/>
          <a:p>
            <a:pPr marL="0" indent="0" algn="l">
              <a:lnSpc>
                <a:spcPts val="2650"/>
              </a:lnSpc>
              <a:buNone/>
            </a:pPr>
            <a:r>
              <a:rPr lang="en-US" sz="2800" b="1" kern="0" spc="-64" dirty="0">
                <a:solidFill>
                  <a:srgbClr val="2B2E3C"/>
                </a:solidFill>
                <a:latin typeface="Bitter Medium" pitchFamily="34" charset="0"/>
                <a:ea typeface="Bitter Medium" pitchFamily="34" charset="-122"/>
                <a:cs typeface="Bitter Medium" pitchFamily="34" charset="-120"/>
              </a:rPr>
              <a:t>Hyperbolic Space</a:t>
            </a:r>
            <a:endParaRPr lang="en-US" sz="2800" b="1" dirty="0"/>
          </a:p>
        </p:txBody>
      </p:sp>
      <p:sp>
        <p:nvSpPr>
          <p:cNvPr id="6" name="Text 3"/>
          <p:cNvSpPr/>
          <p:nvPr/>
        </p:nvSpPr>
        <p:spPr>
          <a:xfrm>
            <a:off x="5335072" y="2909054"/>
            <a:ext cx="8320683" cy="692944"/>
          </a:xfrm>
          <a:prstGeom prst="rect">
            <a:avLst/>
          </a:prstGeom>
          <a:noFill/>
          <a:ln/>
        </p:spPr>
        <p:txBody>
          <a:bodyPr wrap="square" lIns="0" tIns="0" rIns="0" bIns="0" rtlCol="0" anchor="t"/>
          <a:lstStyle/>
          <a:p>
            <a:pPr marL="0" indent="0" algn="l">
              <a:lnSpc>
                <a:spcPts val="2700"/>
              </a:lnSpc>
              <a:buNone/>
            </a:pPr>
            <a:r>
              <a:rPr lang="en-US" sz="2400" kern="0" spc="-34" dirty="0">
                <a:solidFill>
                  <a:srgbClr val="2B2E3C"/>
                </a:solidFill>
                <a:latin typeface="Open Sans" pitchFamily="34" charset="0"/>
                <a:ea typeface="Open Sans" pitchFamily="34" charset="-122"/>
                <a:cs typeface="Open Sans" pitchFamily="34" charset="-120"/>
              </a:rPr>
              <a:t>Hyperbolic geometry provides a richer representation of citation networks than Euclidean space.</a:t>
            </a:r>
            <a:endParaRPr lang="en-US" sz="2400" dirty="0"/>
          </a:p>
        </p:txBody>
      </p:sp>
      <p:sp>
        <p:nvSpPr>
          <p:cNvPr id="7" name="Shape 4"/>
          <p:cNvSpPr/>
          <p:nvPr/>
        </p:nvSpPr>
        <p:spPr>
          <a:xfrm>
            <a:off x="5172551" y="3830360"/>
            <a:ext cx="8645723" cy="15240"/>
          </a:xfrm>
          <a:prstGeom prst="roundRect">
            <a:avLst>
              <a:gd name="adj" fmla="val 596928"/>
            </a:avLst>
          </a:prstGeom>
          <a:solidFill>
            <a:srgbClr val="E2C8B5"/>
          </a:solidFill>
          <a:ln/>
        </p:spPr>
        <p:txBody>
          <a:bodyPr/>
          <a:lstStyle/>
          <a:p>
            <a:endParaRPr lang="en-IL"/>
          </a:p>
        </p:txBody>
      </p:sp>
      <p:pic>
        <p:nvPicPr>
          <p:cNvPr id="8" name="Image 1" descr="preencoded.png"/>
          <p:cNvPicPr>
            <a:picLocks noChangeAspect="1"/>
          </p:cNvPicPr>
          <p:nvPr/>
        </p:nvPicPr>
        <p:blipFill>
          <a:blip r:embed="rId4"/>
          <a:stretch>
            <a:fillRect/>
          </a:stretch>
        </p:blipFill>
        <p:spPr>
          <a:xfrm>
            <a:off x="1872734" y="3872627"/>
            <a:ext cx="4327684" cy="1594366"/>
          </a:xfrm>
          <a:prstGeom prst="rect">
            <a:avLst/>
          </a:prstGeom>
        </p:spPr>
      </p:pic>
      <p:sp>
        <p:nvSpPr>
          <p:cNvPr id="9" name="Text 5"/>
          <p:cNvSpPr/>
          <p:nvPr/>
        </p:nvSpPr>
        <p:spPr>
          <a:xfrm>
            <a:off x="3966210" y="4453176"/>
            <a:ext cx="140732" cy="433149"/>
          </a:xfrm>
          <a:prstGeom prst="rect">
            <a:avLst/>
          </a:prstGeom>
          <a:noFill/>
          <a:ln/>
        </p:spPr>
        <p:txBody>
          <a:bodyPr wrap="none" lIns="0" tIns="0" rIns="0" bIns="0" rtlCol="0" anchor="t"/>
          <a:lstStyle/>
          <a:p>
            <a:pPr marL="0" indent="0" algn="ctr">
              <a:lnSpc>
                <a:spcPts val="3400"/>
              </a:lnSpc>
              <a:buNone/>
            </a:pPr>
            <a:r>
              <a:rPr lang="en-US" sz="2100" kern="0" spc="-64" dirty="0">
                <a:solidFill>
                  <a:srgbClr val="2B2E3C"/>
                </a:solidFill>
                <a:latin typeface="Bitter Medium" pitchFamily="34" charset="0"/>
                <a:ea typeface="Bitter Medium" pitchFamily="34" charset="-122"/>
                <a:cs typeface="Bitter Medium" pitchFamily="34" charset="-120"/>
              </a:rPr>
              <a:t>2</a:t>
            </a:r>
            <a:endParaRPr lang="en-US" sz="2100" dirty="0"/>
          </a:p>
        </p:txBody>
      </p:sp>
      <p:sp>
        <p:nvSpPr>
          <p:cNvPr id="10" name="Text 6"/>
          <p:cNvSpPr/>
          <p:nvPr/>
        </p:nvSpPr>
        <p:spPr>
          <a:xfrm>
            <a:off x="5779296" y="4026179"/>
            <a:ext cx="2707481" cy="338376"/>
          </a:xfrm>
          <a:prstGeom prst="rect">
            <a:avLst/>
          </a:prstGeom>
          <a:noFill/>
          <a:ln/>
        </p:spPr>
        <p:txBody>
          <a:bodyPr wrap="none" lIns="0" tIns="0" rIns="0" bIns="0" rtlCol="0" anchor="t"/>
          <a:lstStyle/>
          <a:p>
            <a:pPr marL="0" indent="0" algn="l">
              <a:lnSpc>
                <a:spcPts val="2650"/>
              </a:lnSpc>
              <a:buNone/>
            </a:pPr>
            <a:r>
              <a:rPr lang="en-US" sz="2800" b="1" kern="0" spc="-64" dirty="0">
                <a:solidFill>
                  <a:srgbClr val="2B2E3C"/>
                </a:solidFill>
                <a:latin typeface="Bitter Medium" pitchFamily="34" charset="0"/>
                <a:ea typeface="Bitter Medium" pitchFamily="34" charset="-122"/>
                <a:cs typeface="Bitter Medium" pitchFamily="34" charset="-120"/>
              </a:rPr>
              <a:t>Poincaré Ball Model</a:t>
            </a:r>
            <a:endParaRPr lang="en-US" sz="2800" b="1" dirty="0"/>
          </a:p>
        </p:txBody>
      </p:sp>
      <p:sp>
        <p:nvSpPr>
          <p:cNvPr id="11" name="Text 7"/>
          <p:cNvSpPr/>
          <p:nvPr/>
        </p:nvSpPr>
        <p:spPr>
          <a:xfrm>
            <a:off x="6254472" y="4391582"/>
            <a:ext cx="8447047" cy="692944"/>
          </a:xfrm>
          <a:prstGeom prst="rect">
            <a:avLst/>
          </a:prstGeom>
          <a:noFill/>
          <a:ln/>
        </p:spPr>
        <p:txBody>
          <a:bodyPr wrap="square" lIns="0" tIns="0" rIns="0" bIns="0" rtlCol="0" anchor="t"/>
          <a:lstStyle/>
          <a:p>
            <a:pPr marL="0" indent="0" algn="l">
              <a:lnSpc>
                <a:spcPts val="2700"/>
              </a:lnSpc>
              <a:buNone/>
            </a:pPr>
            <a:r>
              <a:rPr lang="en-US" sz="2400" kern="0" spc="-34" dirty="0">
                <a:solidFill>
                  <a:srgbClr val="2B2E3C"/>
                </a:solidFill>
                <a:latin typeface="Open Sans" pitchFamily="34" charset="0"/>
                <a:ea typeface="Open Sans" pitchFamily="34" charset="-122"/>
                <a:cs typeface="Open Sans" pitchFamily="34" charset="-120"/>
              </a:rPr>
              <a:t>The Poincaré ball model is used to visualize and analyze hyperbolic spaces, allowing for a more intuitive understanding of citation relationships.</a:t>
            </a:r>
            <a:endParaRPr lang="en-US" sz="2400" dirty="0"/>
          </a:p>
        </p:txBody>
      </p:sp>
      <p:sp>
        <p:nvSpPr>
          <p:cNvPr id="12" name="Shape 8"/>
          <p:cNvSpPr/>
          <p:nvPr/>
        </p:nvSpPr>
        <p:spPr>
          <a:xfrm>
            <a:off x="6254472" y="5478780"/>
            <a:ext cx="7563803" cy="15240"/>
          </a:xfrm>
          <a:prstGeom prst="roundRect">
            <a:avLst>
              <a:gd name="adj" fmla="val 596928"/>
            </a:avLst>
          </a:prstGeom>
          <a:solidFill>
            <a:srgbClr val="E2C8B5"/>
          </a:solidFill>
          <a:ln/>
        </p:spPr>
        <p:txBody>
          <a:bodyPr/>
          <a:lstStyle/>
          <a:p>
            <a:endParaRPr lang="en-IL"/>
          </a:p>
        </p:txBody>
      </p:sp>
      <p:pic>
        <p:nvPicPr>
          <p:cNvPr id="13" name="Image 2" descr="preencoded.png"/>
          <p:cNvPicPr>
            <a:picLocks noChangeAspect="1"/>
          </p:cNvPicPr>
          <p:nvPr/>
        </p:nvPicPr>
        <p:blipFill>
          <a:blip r:embed="rId5"/>
          <a:stretch>
            <a:fillRect/>
          </a:stretch>
        </p:blipFill>
        <p:spPr>
          <a:xfrm>
            <a:off x="790813" y="5521047"/>
            <a:ext cx="6491526" cy="1594366"/>
          </a:xfrm>
          <a:prstGeom prst="rect">
            <a:avLst/>
          </a:prstGeom>
        </p:spPr>
      </p:pic>
      <p:sp>
        <p:nvSpPr>
          <p:cNvPr id="14" name="Text 9"/>
          <p:cNvSpPr/>
          <p:nvPr/>
        </p:nvSpPr>
        <p:spPr>
          <a:xfrm>
            <a:off x="3963233" y="6101596"/>
            <a:ext cx="146685" cy="433149"/>
          </a:xfrm>
          <a:prstGeom prst="rect">
            <a:avLst/>
          </a:prstGeom>
          <a:noFill/>
          <a:ln/>
        </p:spPr>
        <p:txBody>
          <a:bodyPr wrap="none" lIns="0" tIns="0" rIns="0" bIns="0" rtlCol="0" anchor="t"/>
          <a:lstStyle/>
          <a:p>
            <a:pPr marL="0" indent="0" algn="ctr">
              <a:lnSpc>
                <a:spcPts val="3400"/>
              </a:lnSpc>
              <a:buNone/>
            </a:pPr>
            <a:r>
              <a:rPr lang="en-US" sz="2100" kern="0" spc="-64" dirty="0">
                <a:solidFill>
                  <a:srgbClr val="2B2E3C"/>
                </a:solidFill>
                <a:latin typeface="Bitter Medium" pitchFamily="34" charset="0"/>
                <a:ea typeface="Bitter Medium" pitchFamily="34" charset="-122"/>
                <a:cs typeface="Bitter Medium" pitchFamily="34" charset="-120"/>
              </a:rPr>
              <a:t>3</a:t>
            </a:r>
            <a:endParaRPr lang="en-US" sz="2100" dirty="0"/>
          </a:p>
        </p:txBody>
      </p:sp>
      <p:sp>
        <p:nvSpPr>
          <p:cNvPr id="15" name="Text 10"/>
          <p:cNvSpPr/>
          <p:nvPr/>
        </p:nvSpPr>
        <p:spPr>
          <a:xfrm>
            <a:off x="6889313" y="5630508"/>
            <a:ext cx="2707481" cy="338376"/>
          </a:xfrm>
          <a:prstGeom prst="rect">
            <a:avLst/>
          </a:prstGeom>
          <a:noFill/>
          <a:ln/>
        </p:spPr>
        <p:txBody>
          <a:bodyPr wrap="none" lIns="0" tIns="0" rIns="0" bIns="0" rtlCol="0" anchor="t"/>
          <a:lstStyle/>
          <a:p>
            <a:pPr marL="0" indent="0" algn="l">
              <a:lnSpc>
                <a:spcPts val="2650"/>
              </a:lnSpc>
              <a:buNone/>
            </a:pPr>
            <a:r>
              <a:rPr lang="en-US" sz="2800" b="1" kern="0" spc="-64" dirty="0">
                <a:solidFill>
                  <a:srgbClr val="2B2E3C"/>
                </a:solidFill>
                <a:latin typeface="Bitter Medium" pitchFamily="34" charset="0"/>
                <a:ea typeface="Bitter Medium" pitchFamily="34" charset="-122"/>
                <a:cs typeface="Bitter Medium" pitchFamily="34" charset="-120"/>
              </a:rPr>
              <a:t>Citation as Points</a:t>
            </a:r>
            <a:endParaRPr lang="en-US" sz="2800" b="1" dirty="0"/>
          </a:p>
        </p:txBody>
      </p:sp>
      <p:sp>
        <p:nvSpPr>
          <p:cNvPr id="16" name="Text 11"/>
          <p:cNvSpPr/>
          <p:nvPr/>
        </p:nvSpPr>
        <p:spPr>
          <a:xfrm>
            <a:off x="7498914" y="5971698"/>
            <a:ext cx="6156841" cy="692944"/>
          </a:xfrm>
          <a:prstGeom prst="rect">
            <a:avLst/>
          </a:prstGeom>
          <a:noFill/>
          <a:ln/>
        </p:spPr>
        <p:txBody>
          <a:bodyPr wrap="square" lIns="0" tIns="0" rIns="0" bIns="0" rtlCol="0" anchor="t"/>
          <a:lstStyle/>
          <a:p>
            <a:pPr marL="0" indent="0" algn="l">
              <a:lnSpc>
                <a:spcPts val="2700"/>
              </a:lnSpc>
              <a:buNone/>
            </a:pPr>
            <a:r>
              <a:rPr lang="en-US" sz="2400" kern="0" spc="-34" dirty="0">
                <a:solidFill>
                  <a:srgbClr val="2B2E3C"/>
                </a:solidFill>
                <a:latin typeface="Bitter Medium" panose="020B0604020202020204" charset="0"/>
                <a:ea typeface="Open Sans" pitchFamily="34" charset="-122"/>
                <a:cs typeface="Open Sans" pitchFamily="34" charset="-120"/>
              </a:rPr>
              <a:t>Citations are represented as points within the hyperbolic space, capturing their relationships and interconnections.</a:t>
            </a:r>
            <a:endParaRPr lang="en-US" sz="2400" dirty="0">
              <a:latin typeface="Bitter Medium" panose="020B0604020202020204" charset="0"/>
            </a:endParaRPr>
          </a:p>
        </p:txBody>
      </p:sp>
      <p:sp>
        <p:nvSpPr>
          <p:cNvPr id="17" name="Rectangle 16">
            <a:extLst>
              <a:ext uri="{FF2B5EF4-FFF2-40B4-BE49-F238E27FC236}">
                <a16:creationId xmlns:a16="http://schemas.microsoft.com/office/drawing/2014/main" id="{F0C5922F-3345-6970-2DD5-D781B5C6677A}"/>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36FCC-176B-48B7-5658-D9BA50860B2C}"/>
              </a:ext>
            </a:extLst>
          </p:cNvPr>
          <p:cNvSpPr txBox="1"/>
          <p:nvPr/>
        </p:nvSpPr>
        <p:spPr>
          <a:xfrm>
            <a:off x="222596" y="107810"/>
            <a:ext cx="9092629" cy="777136"/>
          </a:xfrm>
          <a:prstGeom prst="rect">
            <a:avLst/>
          </a:prstGeom>
          <a:noFill/>
        </p:spPr>
        <p:txBody>
          <a:bodyPr wrap="square" rtlCol="0">
            <a:spAutoFit/>
          </a:bodyPr>
          <a:lstStyle/>
          <a:p>
            <a:pPr rtl="1"/>
            <a:r>
              <a:rPr lang="en-US" sz="4450" b="1" dirty="0">
                <a:solidFill>
                  <a:srgbClr val="2C3F42"/>
                </a:solidFill>
                <a:latin typeface="Bitter Medium" panose="020B0604020202020204" charset="0"/>
              </a:rPr>
              <a:t>Poincaré ball model</a:t>
            </a:r>
            <a:endParaRPr lang="he-IL" sz="4450" b="1" dirty="0">
              <a:solidFill>
                <a:srgbClr val="FF0000"/>
              </a:solidFill>
              <a:latin typeface="Bitter Medium" panose="020B0604020202020204" charset="0"/>
            </a:endParaRPr>
          </a:p>
        </p:txBody>
      </p:sp>
      <p:sp>
        <p:nvSpPr>
          <p:cNvPr id="3" name="Rectangle 2">
            <a:extLst>
              <a:ext uri="{FF2B5EF4-FFF2-40B4-BE49-F238E27FC236}">
                <a16:creationId xmlns:a16="http://schemas.microsoft.com/office/drawing/2014/main" id="{2B0980B0-D733-84C9-37C0-726BBD3F03B8}"/>
              </a:ext>
            </a:extLst>
          </p:cNvPr>
          <p:cNvSpPr/>
          <p:nvPr/>
        </p:nvSpPr>
        <p:spPr>
          <a:xfrm>
            <a:off x="12854499" y="7791293"/>
            <a:ext cx="1707888" cy="340066"/>
          </a:xfrm>
          <a:prstGeom prst="rect">
            <a:avLst/>
          </a:prstGeom>
          <a:solidFill>
            <a:srgbClr val="FEF7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6" name="Picture 5" descr="A sphere with many holes&#10;&#10;Description automatically generated with medium confidence">
            <a:extLst>
              <a:ext uri="{FF2B5EF4-FFF2-40B4-BE49-F238E27FC236}">
                <a16:creationId xmlns:a16="http://schemas.microsoft.com/office/drawing/2014/main" id="{A7D0835E-849B-836B-A7E6-C9FDDE14BEC3}"/>
              </a:ext>
            </a:extLst>
          </p:cNvPr>
          <p:cNvPicPr>
            <a:picLocks noChangeAspect="1"/>
          </p:cNvPicPr>
          <p:nvPr/>
        </p:nvPicPr>
        <p:blipFill>
          <a:blip r:embed="rId2"/>
          <a:stretch>
            <a:fillRect/>
          </a:stretch>
        </p:blipFill>
        <p:spPr>
          <a:xfrm>
            <a:off x="8537171" y="1111133"/>
            <a:ext cx="5319399" cy="5319399"/>
          </a:xfrm>
          <a:prstGeom prst="rect">
            <a:avLst/>
          </a:prstGeom>
          <a:effectLst>
            <a:glow rad="127000">
              <a:schemeClr val="bg2">
                <a:lumMod val="75000"/>
                <a:alpha val="20000"/>
              </a:schemeClr>
            </a:glow>
            <a:outerShdw blurRad="152400" dist="317500" dir="5400000" sx="90000" sy="-19000" rotWithShape="0">
              <a:schemeClr val="tx1">
                <a:lumMod val="65000"/>
                <a:lumOff val="35000"/>
                <a:alpha val="15000"/>
              </a:schemeClr>
            </a:outerShdw>
            <a:softEdge rad="50800"/>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2580C6-1047-D6F4-F8C0-981B7E4B8CFC}"/>
                  </a:ext>
                </a:extLst>
              </p:cNvPr>
              <p:cNvSpPr txBox="1"/>
              <p:nvPr/>
            </p:nvSpPr>
            <p:spPr>
              <a:xfrm>
                <a:off x="103448" y="860228"/>
                <a:ext cx="8786552" cy="6530955"/>
              </a:xfrm>
              <a:prstGeom prst="rect">
                <a:avLst/>
              </a:prstGeom>
              <a:noFill/>
            </p:spPr>
            <p:txBody>
              <a:bodyPr wrap="square" rtlCol="0">
                <a:spAutoFit/>
              </a:bodyPr>
              <a:lstStyle/>
              <a:p>
                <a:r>
                  <a:rPr lang="en-US" sz="2400" dirty="0">
                    <a:latin typeface="Bitter Medium" panose="020B0604020202020204" charset="0"/>
                  </a:rPr>
                  <a:t>The Poincaré model is a method for representing hierarchical data in hyperbolic space.</a:t>
                </a:r>
              </a:p>
              <a:p>
                <a:endParaRPr lang="en-US" sz="2400" dirty="0">
                  <a:latin typeface="Bitter Medium" panose="020B0604020202020204" charset="0"/>
                </a:endParaRPr>
              </a:p>
              <a:p>
                <a:r>
                  <a:rPr lang="en-US" sz="2400" dirty="0">
                    <a:latin typeface="Bitter Medium" panose="020B0604020202020204" charset="0"/>
                  </a:rPr>
                  <a:t>Hyperbolic space, modeled by the Poincaré ball, naturally expands outward, allowing for a more accurate representation of hierarchical relationships, As it improve anomaly detection by highlighting unexpected changes in structure and citation patterns, By allowing structured </a:t>
                </a:r>
              </a:p>
              <a:p>
                <a:r>
                  <a:rPr lang="en-US" sz="2400" dirty="0">
                    <a:latin typeface="Bitter Medium" panose="020B0604020202020204" charset="0"/>
                  </a:rPr>
                  <a:t>data to be accurately mapped.</a:t>
                </a:r>
              </a:p>
              <a:p>
                <a:endParaRPr lang="en-US" sz="2400" dirty="0">
                  <a:latin typeface="Bitter Medium" panose="020B0604020202020204" charset="0"/>
                </a:endParaRPr>
              </a:p>
              <a:p>
                <a:r>
                  <a:rPr lang="en-US" sz="2400" dirty="0">
                    <a:latin typeface="Bitter Medium" panose="020B0604020202020204" charset="0"/>
                  </a:rPr>
                  <a:t>The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oMath>
                </a14:m>
                <a:r>
                  <a:rPr lang="en-US" sz="2400" dirty="0">
                    <a:latin typeface="Bitter Medium" panose="020B0604020202020204" charset="0"/>
                  </a:rPr>
                  <a:t>dimensional Poincaré ball defined as :</a:t>
                </a:r>
              </a:p>
              <a:p>
                <a:r>
                  <a:rPr lang="en-US" sz="1100" dirty="0">
                    <a:latin typeface="Bitter Medium" panose="020B0604020202020204" charset="0"/>
                  </a:rPr>
                  <a:t>	</a:t>
                </a:r>
              </a:p>
              <a:p>
                <a:r>
                  <a:rPr lang="en-US" sz="2400" dirty="0">
                    <a:latin typeface="Bitter Medium" panose="020B0604020202020204" charset="0"/>
                  </a:rPr>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ℍ</m:t>
                        </m:r>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𝑐</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𝑐</m:t>
                            </m:r>
                          </m:e>
                        </m:rad>
                      </m:den>
                    </m:f>
                    <m:r>
                      <a:rPr lang="en-US" sz="2400" b="0" i="1" smtClean="0">
                        <a:latin typeface="Cambria Math" panose="02040503050406030204" pitchFamily="18" charset="0"/>
                        <a:ea typeface="Cambria Math" panose="02040503050406030204" pitchFamily="18" charset="0"/>
                      </a:rPr>
                      <m:t> }</m:t>
                    </m:r>
                  </m:oMath>
                </a14:m>
                <a:endParaRPr lang="en-US" sz="2400" dirty="0">
                  <a:latin typeface="Bitter Medium" panose="020B0604020202020204" charset="0"/>
                </a:endParaRPr>
              </a:p>
              <a:p>
                <a:endParaRPr lang="en-US" sz="1100" dirty="0">
                  <a:latin typeface="Bitter Medium" panose="020B0604020202020204" charset="0"/>
                </a:endParaRPr>
              </a:p>
              <a:p>
                <a:r>
                  <a:rPr lang="en-US" sz="2400" dirty="0">
                    <a:latin typeface="Bitter Medium" panose="020B0604020202020204" charset="0"/>
                  </a:rPr>
                  <a:t>Where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&gt;0 </m:t>
                    </m:r>
                  </m:oMath>
                </a14:m>
                <a:r>
                  <a:rPr lang="en-US" sz="2400" dirty="0">
                    <a:latin typeface="Bitter Medium" panose="020B0604020202020204" charset="0"/>
                  </a:rPr>
                  <a:t>is the curvature parameter that controls the strength of the hyperbolic effects, Making the model adaptable for various applications like citation networks and anomaly detection.</a:t>
                </a:r>
                <a:endParaRPr lang="en-IL" sz="2400" dirty="0">
                  <a:latin typeface="Bitter Medium" panose="020B0604020202020204" charset="0"/>
                </a:endParaRPr>
              </a:p>
            </p:txBody>
          </p:sp>
        </mc:Choice>
        <mc:Fallback xmlns="">
          <p:sp>
            <p:nvSpPr>
              <p:cNvPr id="7" name="TextBox 6">
                <a:extLst>
                  <a:ext uri="{FF2B5EF4-FFF2-40B4-BE49-F238E27FC236}">
                    <a16:creationId xmlns:a16="http://schemas.microsoft.com/office/drawing/2014/main" id="{F82580C6-1047-D6F4-F8C0-981B7E4B8CFC}"/>
                  </a:ext>
                </a:extLst>
              </p:cNvPr>
              <p:cNvSpPr txBox="1">
                <a:spLocks noRot="1" noChangeAspect="1" noMove="1" noResize="1" noEditPoints="1" noAdjustHandles="1" noChangeArrowheads="1" noChangeShapeType="1" noTextEdit="1"/>
              </p:cNvSpPr>
              <p:nvPr/>
            </p:nvSpPr>
            <p:spPr>
              <a:xfrm>
                <a:off x="103448" y="860228"/>
                <a:ext cx="8786552" cy="6530955"/>
              </a:xfrm>
              <a:prstGeom prst="rect">
                <a:avLst/>
              </a:prstGeom>
              <a:blipFill>
                <a:blip r:embed="rId3"/>
                <a:stretch>
                  <a:fillRect l="-1110" t="-747" r="-1041" b="-1214"/>
                </a:stretch>
              </a:blipFill>
            </p:spPr>
            <p:txBody>
              <a:bodyPr/>
              <a:lstStyle/>
              <a:p>
                <a:r>
                  <a:rPr lang="LID4096">
                    <a:noFill/>
                  </a:rPr>
                  <a:t> </a:t>
                </a:r>
              </a:p>
            </p:txBody>
          </p:sp>
        </mc:Fallback>
      </mc:AlternateContent>
    </p:spTree>
    <p:extLst>
      <p:ext uri="{BB962C8B-B14F-4D97-AF65-F5344CB8AC3E}">
        <p14:creationId xmlns:p14="http://schemas.microsoft.com/office/powerpoint/2010/main" val="2255582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1887</TotalTime>
  <Words>1307</Words>
  <Application>Microsoft Office PowerPoint</Application>
  <PresentationFormat>מותאם אישית</PresentationFormat>
  <Paragraphs>182</Paragraphs>
  <Slides>20</Slides>
  <Notes>12</Notes>
  <HiddenSlides>0</HiddenSlides>
  <MMClips>0</MMClips>
  <ScaleCrop>false</ScaleCrop>
  <HeadingPairs>
    <vt:vector size="4" baseType="variant">
      <vt:variant>
        <vt:lpstr>ערכת נושא</vt:lpstr>
      </vt:variant>
      <vt:variant>
        <vt:i4>1</vt:i4>
      </vt:variant>
      <vt:variant>
        <vt:lpstr>כותרות שקופיות</vt:lpstr>
      </vt:variant>
      <vt:variant>
        <vt:i4>20</vt:i4>
      </vt:variant>
    </vt:vector>
  </HeadingPairs>
  <TitlesOfParts>
    <vt:vector size="21" baseType="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yotam gilad</cp:lastModifiedBy>
  <cp:revision>13</cp:revision>
  <dcterms:created xsi:type="dcterms:W3CDTF">2025-01-25T13:39:35Z</dcterms:created>
  <dcterms:modified xsi:type="dcterms:W3CDTF">2025-02-03T09:43:14Z</dcterms:modified>
</cp:coreProperties>
</file>